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71" r:id="rId3"/>
    <p:sldId id="283" r:id="rId4"/>
    <p:sldId id="272" r:id="rId5"/>
    <p:sldId id="279" r:id="rId6"/>
    <p:sldId id="273" r:id="rId7"/>
    <p:sldId id="274" r:id="rId8"/>
    <p:sldId id="275" r:id="rId9"/>
    <p:sldId id="278" r:id="rId10"/>
    <p:sldId id="276" r:id="rId11"/>
    <p:sldId id="280" r:id="rId12"/>
    <p:sldId id="281" r:id="rId13"/>
    <p:sldId id="28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0099"/>
    <a:srgbClr val="3333FF"/>
    <a:srgbClr val="FF66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0946-EB44-4090-B467-DFE49825A82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CE69-3C4E-4133-8C28-18D045B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068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0946-EB44-4090-B467-DFE49825A82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CE69-3C4E-4133-8C28-18D045B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7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0946-EB44-4090-B467-DFE49825A82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CE69-3C4E-4133-8C28-18D045B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68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0946-EB44-4090-B467-DFE49825A82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CE69-3C4E-4133-8C28-18D045B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674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0946-EB44-4090-B467-DFE49825A82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CE69-3C4E-4133-8C28-18D045B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02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0946-EB44-4090-B467-DFE49825A82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CE69-3C4E-4133-8C28-18D045B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56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0946-EB44-4090-B467-DFE49825A82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CE69-3C4E-4133-8C28-18D045B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2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0946-EB44-4090-B467-DFE49825A82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CE69-3C4E-4133-8C28-18D045B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58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0946-EB44-4090-B467-DFE49825A82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CE69-3C4E-4133-8C28-18D045B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4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0946-EB44-4090-B467-DFE49825A82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CE69-3C4E-4133-8C28-18D045B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64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D0946-EB44-4090-B467-DFE49825A82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CCE69-3C4E-4133-8C28-18D045B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412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D0946-EB44-4090-B467-DFE49825A82B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CCE69-3C4E-4133-8C28-18D045BC04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4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EBA10-0990-5B61-D04F-6DC964EFA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71" y="152400"/>
            <a:ext cx="8828315" cy="533400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дошкольное образовательное учреждение детский сад №17 Василеостровского района Санкт-Петербурга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003480-1A9E-0D8F-D732-F28924CB0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342" y="3640730"/>
            <a:ext cx="7315200" cy="970820"/>
          </a:xfrm>
        </p:spPr>
        <p:txBody>
          <a:bodyPr>
            <a:noAutofit/>
          </a:bodyPr>
          <a:lstStyle/>
          <a:p>
            <a:r>
              <a:rPr lang="ru-RU" sz="2200" b="1" dirty="0"/>
              <a:t>«Традиции использования проектной деятельности при ознакомлении дошкольников с традициями и бытом народов северо-западного региона на примере карелов - малочисленной этнической группы»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F47F9C1-D43B-24B9-3138-914F1AF19459}"/>
              </a:ext>
            </a:extLst>
          </p:cNvPr>
          <p:cNvSpPr txBox="1">
            <a:spLocks/>
          </p:cNvSpPr>
          <p:nvPr/>
        </p:nvSpPr>
        <p:spPr>
          <a:xfrm>
            <a:off x="4659087" y="6193971"/>
            <a:ext cx="4484913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1825" indent="-631825" algn="l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Усенко Анна Владимировна, воспитатель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847D62-2080-6B3B-085E-872B2F2345F7}"/>
              </a:ext>
            </a:extLst>
          </p:cNvPr>
          <p:cNvSpPr txBox="1">
            <a:spLocks/>
          </p:cNvSpPr>
          <p:nvPr/>
        </p:nvSpPr>
        <p:spPr>
          <a:xfrm>
            <a:off x="3050721" y="5041540"/>
            <a:ext cx="3434442" cy="348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1825" indent="-631825"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воспитанников 5-6 лет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B0D34D8-8B20-AD44-0753-AFD545D432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62"/>
          <a:stretch/>
        </p:blipFill>
        <p:spPr>
          <a:xfrm>
            <a:off x="3241907" y="1242469"/>
            <a:ext cx="2834360" cy="220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AB646FF-3D3A-31D5-D14D-6B0B3E2B53D5}"/>
              </a:ext>
            </a:extLst>
          </p:cNvPr>
          <p:cNvSpPr txBox="1"/>
          <p:nvPr/>
        </p:nvSpPr>
        <p:spPr>
          <a:xfrm>
            <a:off x="707572" y="14514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Читали карельские сказки и рисовали иллюстрации к ним.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756668-7D13-E534-91FE-D38DE0B66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41" y="853135"/>
            <a:ext cx="2228850" cy="29718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2DC6D74-D6D2-EA5C-1918-A2AC3D676E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62" y="941617"/>
            <a:ext cx="2228851" cy="29718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822AF7-12B0-1653-FD10-16203F0EEA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66" y="3429000"/>
            <a:ext cx="2354034" cy="313871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2F578EF-1F97-53E3-9479-EBE8E2A222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72" y="3429000"/>
            <a:ext cx="2354034" cy="313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37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EBA10-0990-5B61-D04F-6DC964EFA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71" y="152400"/>
            <a:ext cx="8828315" cy="533400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 проекта. Заключительный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003480-1A9E-0D8F-D732-F28924CB0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385" y="1365705"/>
            <a:ext cx="8801101" cy="427309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изделий из глины «Чудеса волшебной глины»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детских рисунков «Карельские узоры»</a:t>
            </a:r>
            <a:r>
              <a:rPr lang="en-US" sz="2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книжного уголка</a:t>
            </a:r>
            <a:r>
              <a:rPr lang="en-US" sz="2200" b="0" i="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b="0" i="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Выпекание традиционных карельских пирожков – калиток, совместно с родителями.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847D62-2080-6B3B-085E-872B2F2345F7}"/>
              </a:ext>
            </a:extLst>
          </p:cNvPr>
          <p:cNvSpPr txBox="1">
            <a:spLocks/>
          </p:cNvSpPr>
          <p:nvPr/>
        </p:nvSpPr>
        <p:spPr>
          <a:xfrm>
            <a:off x="3050721" y="5007429"/>
            <a:ext cx="3434442" cy="348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1825" indent="-631825"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B162A80-CA76-B5DB-D8D0-CA3E17B80D21}"/>
              </a:ext>
            </a:extLst>
          </p:cNvPr>
          <p:cNvCxnSpPr/>
          <p:nvPr/>
        </p:nvCxnSpPr>
        <p:spPr>
          <a:xfrm>
            <a:off x="250370" y="772886"/>
            <a:ext cx="86432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193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847D62-2080-6B3B-085E-872B2F2345F7}"/>
              </a:ext>
            </a:extLst>
          </p:cNvPr>
          <p:cNvSpPr txBox="1">
            <a:spLocks/>
          </p:cNvSpPr>
          <p:nvPr/>
        </p:nvSpPr>
        <p:spPr>
          <a:xfrm>
            <a:off x="3050721" y="5007429"/>
            <a:ext cx="3434442" cy="348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1825" indent="-631825"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08FC2A-AD18-CA7E-0629-93A4BFA5A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83" y="195716"/>
            <a:ext cx="2302328" cy="30697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992CDC7-D2FD-D9BB-76A3-BD8496E0D5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35" y="291008"/>
            <a:ext cx="3272670" cy="245450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137EA2-6591-D321-F1AC-96E5BABC54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9" b="1"/>
          <a:stretch/>
        </p:blipFill>
        <p:spPr>
          <a:xfrm>
            <a:off x="2804895" y="195716"/>
            <a:ext cx="2874822" cy="30697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6FB14E0-C865-8FE2-E9ED-6F6B7FC41D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405"/>
          <a:stretch/>
        </p:blipFill>
        <p:spPr>
          <a:xfrm>
            <a:off x="1439293" y="3429000"/>
            <a:ext cx="1751856" cy="326548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67FECC-87DC-7C32-3316-20964CBB39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2" r="2874"/>
          <a:stretch/>
        </p:blipFill>
        <p:spPr>
          <a:xfrm>
            <a:off x="3389055" y="3429000"/>
            <a:ext cx="1706502" cy="32654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2FEF1208-B1B2-8A91-CD4A-18AAAEC32C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891" y="3429000"/>
            <a:ext cx="2440068" cy="325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77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EBA10-0990-5B61-D04F-6DC964EFA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842" y="2601685"/>
            <a:ext cx="8828315" cy="533400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847D62-2080-6B3B-085E-872B2F2345F7}"/>
              </a:ext>
            </a:extLst>
          </p:cNvPr>
          <p:cNvSpPr txBox="1">
            <a:spLocks/>
          </p:cNvSpPr>
          <p:nvPr/>
        </p:nvSpPr>
        <p:spPr>
          <a:xfrm>
            <a:off x="3050721" y="5007429"/>
            <a:ext cx="3434442" cy="348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1825" indent="-631825"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5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EBA10-0990-5B61-D04F-6DC964EFA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71" y="152400"/>
            <a:ext cx="8828315" cy="533400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003480-1A9E-0D8F-D732-F28924CB0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385" y="1365705"/>
            <a:ext cx="8741229" cy="1497236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Ознакомление с бытом и жизнью карельского народа, его нравственными ценностями, традициями, особенностями культуры, формирование творческих начал в изобразительной деятельности.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847D62-2080-6B3B-085E-872B2F2345F7}"/>
              </a:ext>
            </a:extLst>
          </p:cNvPr>
          <p:cNvSpPr txBox="1">
            <a:spLocks/>
          </p:cNvSpPr>
          <p:nvPr/>
        </p:nvSpPr>
        <p:spPr>
          <a:xfrm>
            <a:off x="3050721" y="5007429"/>
            <a:ext cx="3434442" cy="348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1825" indent="-631825"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B162A80-CA76-B5DB-D8D0-CA3E17B80D21}"/>
              </a:ext>
            </a:extLst>
          </p:cNvPr>
          <p:cNvCxnSpPr/>
          <p:nvPr/>
        </p:nvCxnSpPr>
        <p:spPr>
          <a:xfrm>
            <a:off x="250370" y="772886"/>
            <a:ext cx="86432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AA4C3B3-FC4B-1BD2-3A8F-5C4043D43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190" y="3672024"/>
            <a:ext cx="4469946" cy="291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0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EBA10-0990-5B61-D04F-6DC964EFA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71" y="152400"/>
            <a:ext cx="8828315" cy="533400"/>
          </a:xfrm>
        </p:spPr>
        <p:txBody>
          <a:bodyPr>
            <a:no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847D62-2080-6B3B-085E-872B2F2345F7}"/>
              </a:ext>
            </a:extLst>
          </p:cNvPr>
          <p:cNvSpPr txBox="1">
            <a:spLocks/>
          </p:cNvSpPr>
          <p:nvPr/>
        </p:nvSpPr>
        <p:spPr>
          <a:xfrm>
            <a:off x="3050721" y="5007429"/>
            <a:ext cx="3434442" cy="348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1825" indent="-631825"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B162A80-CA76-B5DB-D8D0-CA3E17B80D21}"/>
              </a:ext>
            </a:extLst>
          </p:cNvPr>
          <p:cNvCxnSpPr/>
          <p:nvPr/>
        </p:nvCxnSpPr>
        <p:spPr>
          <a:xfrm>
            <a:off x="250370" y="772886"/>
            <a:ext cx="86432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A180FB23-D40B-7020-AEAD-1B57FFE9969F}"/>
              </a:ext>
            </a:extLst>
          </p:cNvPr>
          <p:cNvSpPr txBox="1">
            <a:spLocks/>
          </p:cNvSpPr>
          <p:nvPr/>
        </p:nvSpPr>
        <p:spPr>
          <a:xfrm>
            <a:off x="201386" y="1365705"/>
            <a:ext cx="8539843" cy="4273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детям знания о Республике Карелия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с фольклором народов Карелии</a:t>
            </a:r>
            <a:r>
              <a:rPr lang="en-US" sz="22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  <a:tabLst>
                <a:tab pos="446088" algn="l"/>
              </a:tabLst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основными достопримечательностями, бытом    и народными традициями Республики Карелия</a:t>
            </a:r>
            <a:r>
              <a:rPr lang="en-US" sz="22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rgbClr val="18181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и бережное отношение к природе и достопримечательностям Республики Карелия</a:t>
            </a:r>
            <a:r>
              <a:rPr lang="en-US" sz="22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rgbClr val="18181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творческие способности взрослых и детей в процессе совместной деятельности</a:t>
            </a:r>
            <a:r>
              <a:rPr lang="en-US" sz="2200" dirty="0">
                <a:solidFill>
                  <a:srgbClr val="181818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rgbClr val="181818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358775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любовь и гордость за свою страну.</a:t>
            </a:r>
            <a:endParaRPr lang="ru-RU" sz="2200" dirty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411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EBA10-0990-5B61-D04F-6DC964EFA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71" y="152400"/>
            <a:ext cx="8828315" cy="533400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 проекта. Информационно-подготовительный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003480-1A9E-0D8F-D732-F28924CB0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385" y="1365705"/>
            <a:ext cx="8801101" cy="4273095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иллюстраций, альбомов, книг, фотографий о Карелии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литературы о Карелии</a:t>
            </a:r>
            <a:r>
              <a:rPr lang="en-US" sz="2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одборку сказок народов Севера</a:t>
            </a:r>
            <a:r>
              <a:rPr lang="en-US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одбор картинок с северными животными, ягодами, грибами</a:t>
            </a:r>
            <a:r>
              <a:rPr lang="en-US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b="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формление карточек с образцами орнаментов</a:t>
            </a:r>
            <a:r>
              <a:rPr lang="en-US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indent="-358775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b="0" i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картотек подвижных игр и самобытных упражнений народов    севера-запада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847D62-2080-6B3B-085E-872B2F2345F7}"/>
              </a:ext>
            </a:extLst>
          </p:cNvPr>
          <p:cNvSpPr txBox="1">
            <a:spLocks/>
          </p:cNvSpPr>
          <p:nvPr/>
        </p:nvSpPr>
        <p:spPr>
          <a:xfrm>
            <a:off x="3050721" y="5007429"/>
            <a:ext cx="3434442" cy="348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1825" indent="-631825"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B162A80-CA76-B5DB-D8D0-CA3E17B80D21}"/>
              </a:ext>
            </a:extLst>
          </p:cNvPr>
          <p:cNvCxnSpPr/>
          <p:nvPr/>
        </p:nvCxnSpPr>
        <p:spPr>
          <a:xfrm>
            <a:off x="250370" y="772886"/>
            <a:ext cx="86432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1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BEBA10-0990-5B61-D04F-6DC964EFA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171" y="152400"/>
            <a:ext cx="8828315" cy="533400"/>
          </a:xfrm>
        </p:spPr>
        <p:txBody>
          <a:bodyPr>
            <a:no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проекта. Практический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003480-1A9E-0D8F-D732-F28924CB0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385" y="1365706"/>
            <a:ext cx="7407729" cy="256403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тематических занятий</a:t>
            </a:r>
            <a:r>
              <a:rPr lang="en-US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игровой деятельности</a:t>
            </a:r>
            <a:r>
              <a:rPr lang="en-US" sz="2200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b="0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0" i="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деятельность (рисование, лепка)</a:t>
            </a:r>
            <a:r>
              <a:rPr lang="en-US" sz="22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200" dirty="0">
              <a:solidFill>
                <a:srgbClr val="181818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карельских сказок.</a:t>
            </a:r>
          </a:p>
          <a:p>
            <a:pPr marL="342900" indent="-342900" algn="just">
              <a:lnSpc>
                <a:spcPct val="100000"/>
              </a:lnSpc>
              <a:buFont typeface="Wingdings" panose="05000000000000000000" pitchFamily="2" charset="2"/>
              <a:buChar char="v"/>
            </a:pPr>
            <a:endParaRPr lang="ru-RU" b="0" i="0" dirty="0">
              <a:solidFill>
                <a:srgbClr val="11111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D847D62-2080-6B3B-085E-872B2F2345F7}"/>
              </a:ext>
            </a:extLst>
          </p:cNvPr>
          <p:cNvSpPr txBox="1">
            <a:spLocks/>
          </p:cNvSpPr>
          <p:nvPr/>
        </p:nvSpPr>
        <p:spPr>
          <a:xfrm>
            <a:off x="3050721" y="5007429"/>
            <a:ext cx="3434442" cy="3487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31825" indent="-631825" algn="l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B162A80-CA76-B5DB-D8D0-CA3E17B80D21}"/>
              </a:ext>
            </a:extLst>
          </p:cNvPr>
          <p:cNvCxnSpPr/>
          <p:nvPr/>
        </p:nvCxnSpPr>
        <p:spPr>
          <a:xfrm>
            <a:off x="250370" y="772886"/>
            <a:ext cx="86432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98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39BEA4E-A17D-CAE0-62CF-30FD3AC32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1" y="239486"/>
            <a:ext cx="3633108" cy="4844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AB646FF-3D3A-31D5-D14D-6B0B3E2B53D5}"/>
              </a:ext>
            </a:extLst>
          </p:cNvPr>
          <p:cNvSpPr txBox="1"/>
          <p:nvPr/>
        </p:nvSpPr>
        <p:spPr>
          <a:xfrm>
            <a:off x="4278085" y="217715"/>
            <a:ext cx="4865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играли в традиционные карельские игры. Данная игра называется </a:t>
            </a:r>
            <a:r>
              <a:rPr lang="ru-RU" sz="24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Каграа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сюёттямя</a:t>
            </a:r>
            <a:r>
              <a:rPr lang="ru-RU" sz="240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(кормить овсом).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920120E-BB32-8A10-2F0B-B0788540F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10228"/>
            <a:ext cx="3537857" cy="47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36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AB646FF-3D3A-31D5-D14D-6B0B3E2B53D5}"/>
              </a:ext>
            </a:extLst>
          </p:cNvPr>
          <p:cNvSpPr txBox="1"/>
          <p:nvPr/>
        </p:nvSpPr>
        <p:spPr>
          <a:xfrm>
            <a:off x="3243942" y="145143"/>
            <a:ext cx="5693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знакомства с народными промыслами карелов, пробовали себя в изготовлении глиняной посуды.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8C56AD-D458-1173-8F95-1E7A90B14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1" y="145143"/>
            <a:ext cx="2462893" cy="32838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2CEB60-A208-1644-2314-6A5B900E94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10" y="1568619"/>
            <a:ext cx="2001611" cy="24275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672213-5200-BD19-3D45-4C9E61F712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21" y="3484337"/>
            <a:ext cx="2462893" cy="32838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A0CD4F-D72E-6910-0A8E-42CCDF1781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509" y="4099378"/>
            <a:ext cx="2001612" cy="26688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9BD4A35-FD7C-7C0E-BD56-6415BDCCF8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980" y="1568619"/>
            <a:ext cx="3366399" cy="514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86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AB646FF-3D3A-31D5-D14D-6B0B3E2B53D5}"/>
              </a:ext>
            </a:extLst>
          </p:cNvPr>
          <p:cNvSpPr txBox="1"/>
          <p:nvPr/>
        </p:nvSpPr>
        <p:spPr>
          <a:xfrm>
            <a:off x="707572" y="14514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рыбаками и пытались сетью поймать шуструю рыбу.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439B89-EF55-3F46-2CF8-C90E5AC0AE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5" y="798706"/>
            <a:ext cx="3733799" cy="28003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DFDFF4-8B5A-D183-137B-0B78A2592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757" y="798706"/>
            <a:ext cx="3733799" cy="28003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E0AB8AE-6399-8A5A-06B2-9B1A32B8ED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6" y="3790953"/>
            <a:ext cx="3875315" cy="29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4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AB646FF-3D3A-31D5-D14D-6B0B3E2B53D5}"/>
              </a:ext>
            </a:extLst>
          </p:cNvPr>
          <p:cNvSpPr txBox="1"/>
          <p:nvPr/>
        </p:nvSpPr>
        <p:spPr>
          <a:xfrm>
            <a:off x="707572" y="145143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Пойманную рыбу украшали карельскими узорами.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88E2A3D-7A72-F764-43A7-B656FBC8E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67" y="1034138"/>
            <a:ext cx="1955347" cy="260712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DB3F54-BABF-DD6D-AA9E-CD450680F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371" y="1034138"/>
            <a:ext cx="1955347" cy="26071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ED9AF4-EEF4-4D62-DB70-FF35AC2C5E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36" y="1034137"/>
            <a:ext cx="1955347" cy="260712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82A9D19-C063-7D2D-93F5-87A49FCB56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81" y="3961422"/>
            <a:ext cx="1955347" cy="26071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004DBE-93EF-52C1-4AC7-FFAA56364CC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422" y="3961422"/>
            <a:ext cx="1955346" cy="2607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359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</TotalTime>
  <Words>325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Тема Office</vt:lpstr>
      <vt:lpstr>Государственное бюджетное дошкольное образовательное учреждение детский сад №17 Василеостровского района Санкт-Петербурга</vt:lpstr>
      <vt:lpstr>Цель проекта</vt:lpstr>
      <vt:lpstr>Задачи проекта</vt:lpstr>
      <vt:lpstr>Первый этап проекта. Информационно-подготовительный</vt:lpstr>
      <vt:lpstr>Второй этап проекта. Практический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Третий этап проекта. Заключительный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</dc:creator>
  <cp:lastModifiedBy>Анна Усенко</cp:lastModifiedBy>
  <cp:revision>5</cp:revision>
  <dcterms:created xsi:type="dcterms:W3CDTF">2021-09-21T17:02:50Z</dcterms:created>
  <dcterms:modified xsi:type="dcterms:W3CDTF">2023-01-16T08:19:03Z</dcterms:modified>
</cp:coreProperties>
</file>