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0BA9"/>
    <a:srgbClr val="D5F43A"/>
    <a:srgbClr val="0F6731"/>
    <a:srgbClr val="FF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>
      <p:cViewPr varScale="1">
        <p:scale>
          <a:sx n="107" d="100"/>
          <a:sy n="107" d="100"/>
        </p:scale>
        <p:origin x="-17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B33C33-EB56-4337-A877-F91B86B58FC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1E6F30-FCD4-47AE-BDC5-653623EB8DFA}">
      <dgm:prSet phldrT="[Текст]"/>
      <dgm:spPr>
        <a:gradFill flip="none" rotWithShape="0">
          <a:gsLst>
            <a:gs pos="0">
              <a:srgbClr val="92D050">
                <a:shade val="30000"/>
                <a:satMod val="115000"/>
              </a:srgbClr>
            </a:gs>
            <a:gs pos="50000">
              <a:srgbClr val="92D050">
                <a:shade val="67500"/>
                <a:satMod val="115000"/>
              </a:srgbClr>
            </a:gs>
            <a:gs pos="100000">
              <a:srgbClr val="92D05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ru-RU"/>
            <a:t>С беконечным повторением</a:t>
          </a:r>
        </a:p>
      </dgm:t>
    </dgm:pt>
    <dgm:pt modelId="{2C03CC4A-33D7-4CE2-86CA-88502951CD91}" type="parTrans" cxnId="{731DEF49-DED0-48F6-8431-C02CAE9CC1F7}">
      <dgm:prSet/>
      <dgm:spPr/>
      <dgm:t>
        <a:bodyPr/>
        <a:lstStyle/>
        <a:p>
          <a:endParaRPr lang="ru-RU"/>
        </a:p>
      </dgm:t>
    </dgm:pt>
    <dgm:pt modelId="{D838C2C5-F005-4622-B80D-55246309ACC5}" type="sibTrans" cxnId="{731DEF49-DED0-48F6-8431-C02CAE9CC1F7}">
      <dgm:prSet/>
      <dgm:spPr/>
      <dgm:t>
        <a:bodyPr/>
        <a:lstStyle/>
        <a:p>
          <a:endParaRPr lang="ru-RU"/>
        </a:p>
      </dgm:t>
    </dgm:pt>
    <dgm:pt modelId="{DD20F8D1-9AFE-4D70-9FA4-A34481B4A42D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dirty="0" smtClean="0"/>
            <a:t>«Про </a:t>
          </a:r>
          <a:r>
            <a:rPr lang="ru-RU" dirty="0"/>
            <a:t>белого </a:t>
          </a:r>
          <a:r>
            <a:rPr lang="ru-RU" dirty="0" smtClean="0"/>
            <a:t>бычка»</a:t>
          </a:r>
          <a:endParaRPr lang="ru-RU" dirty="0"/>
        </a:p>
      </dgm:t>
    </dgm:pt>
    <dgm:pt modelId="{0215B2A8-052B-4237-9EBF-152ABAC603E6}" type="parTrans" cxnId="{0008ADDC-B6EB-4EBF-8D7C-DB3B0FD96E63}">
      <dgm:prSet/>
      <dgm:spPr/>
      <dgm:t>
        <a:bodyPr/>
        <a:lstStyle/>
        <a:p>
          <a:endParaRPr lang="ru-RU"/>
        </a:p>
      </dgm:t>
    </dgm:pt>
    <dgm:pt modelId="{3890AE92-8C03-4F50-9A8A-11E4AE79F6A3}" type="sibTrans" cxnId="{0008ADDC-B6EB-4EBF-8D7C-DB3B0FD96E63}">
      <dgm:prSet/>
      <dgm:spPr/>
      <dgm:t>
        <a:bodyPr/>
        <a:lstStyle/>
        <a:p>
          <a:endParaRPr lang="ru-RU"/>
        </a:p>
      </dgm:t>
    </dgm:pt>
    <dgm:pt modelId="{F0B9AF87-519F-497B-8DEB-3A3C24834042}">
      <dgm:prSet phldrT="[Текст]"/>
      <dgm:spPr>
        <a:gradFill flip="none" rotWithShape="0">
          <a:gsLst>
            <a:gs pos="0">
              <a:srgbClr val="92D050">
                <a:shade val="30000"/>
                <a:satMod val="115000"/>
              </a:srgbClr>
            </a:gs>
            <a:gs pos="50000">
              <a:srgbClr val="92D050">
                <a:shade val="67500"/>
                <a:satMod val="115000"/>
              </a:srgbClr>
            </a:gs>
            <a:gs pos="100000">
              <a:srgbClr val="92D05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ru-RU"/>
            <a:t>С конечным повторением</a:t>
          </a:r>
        </a:p>
      </dgm:t>
    </dgm:pt>
    <dgm:pt modelId="{21D6C6FC-7053-4C02-85D2-601EC692BC07}" type="parTrans" cxnId="{CB27C796-8C20-4031-BD88-EFB41F11645D}">
      <dgm:prSet/>
      <dgm:spPr/>
      <dgm:t>
        <a:bodyPr/>
        <a:lstStyle/>
        <a:p>
          <a:endParaRPr lang="ru-RU"/>
        </a:p>
      </dgm:t>
    </dgm:pt>
    <dgm:pt modelId="{9DA20EBF-BAD5-4522-A9DE-00895824CE8B}" type="sibTrans" cxnId="{CB27C796-8C20-4031-BD88-EFB41F11645D}">
      <dgm:prSet/>
      <dgm:spPr/>
      <dgm:t>
        <a:bodyPr/>
        <a:lstStyle/>
        <a:p>
          <a:endParaRPr lang="ru-RU"/>
        </a:p>
      </dgm:t>
    </dgm:pt>
    <dgm:pt modelId="{4164B5E6-C463-49C5-AC49-B89F1BA4CDDF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dirty="0" smtClean="0"/>
            <a:t>«Репка», «Теремок»</a:t>
          </a:r>
          <a:endParaRPr lang="ru-RU" dirty="0"/>
        </a:p>
      </dgm:t>
    </dgm:pt>
    <dgm:pt modelId="{03C03B58-EDF4-4187-A336-7828FFE98EE3}" type="parTrans" cxnId="{90E9F661-B4BC-41FF-9F50-C20C6AF0A863}">
      <dgm:prSet/>
      <dgm:spPr/>
      <dgm:t>
        <a:bodyPr/>
        <a:lstStyle/>
        <a:p>
          <a:endParaRPr lang="ru-RU"/>
        </a:p>
      </dgm:t>
    </dgm:pt>
    <dgm:pt modelId="{0E07DFE5-9A7B-41B6-A424-B59A22C2B90C}" type="sibTrans" cxnId="{90E9F661-B4BC-41FF-9F50-C20C6AF0A863}">
      <dgm:prSet/>
      <dgm:spPr/>
      <dgm:t>
        <a:bodyPr/>
        <a:lstStyle/>
        <a:p>
          <a:endParaRPr lang="ru-RU"/>
        </a:p>
      </dgm:t>
    </dgm:pt>
    <dgm:pt modelId="{A23B36E7-E217-4229-A803-863BD2ABC3FE}" type="pres">
      <dgm:prSet presAssocID="{DBB33C33-EB56-4337-A877-F91B86B58FC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4AF7613-8A0A-4C66-B9B1-4CA822F18D03}" type="pres">
      <dgm:prSet presAssocID="{D41E6F30-FCD4-47AE-BDC5-653623EB8DFA}" presName="root" presStyleCnt="0"/>
      <dgm:spPr/>
    </dgm:pt>
    <dgm:pt modelId="{31D2AA15-D6A1-45F6-95F7-6211A29AEE25}" type="pres">
      <dgm:prSet presAssocID="{D41E6F30-FCD4-47AE-BDC5-653623EB8DFA}" presName="rootComposite" presStyleCnt="0"/>
      <dgm:spPr/>
    </dgm:pt>
    <dgm:pt modelId="{29E21F9B-098C-437E-AAB6-51A9166F6608}" type="pres">
      <dgm:prSet presAssocID="{D41E6F30-FCD4-47AE-BDC5-653623EB8DFA}" presName="rootText" presStyleLbl="node1" presStyleIdx="0" presStyleCnt="2"/>
      <dgm:spPr/>
      <dgm:t>
        <a:bodyPr/>
        <a:lstStyle/>
        <a:p>
          <a:endParaRPr lang="ru-RU"/>
        </a:p>
      </dgm:t>
    </dgm:pt>
    <dgm:pt modelId="{6851A812-79A3-4EBF-A7EB-3CD4E2FE20DD}" type="pres">
      <dgm:prSet presAssocID="{D41E6F30-FCD4-47AE-BDC5-653623EB8DFA}" presName="rootConnector" presStyleLbl="node1" presStyleIdx="0" presStyleCnt="2"/>
      <dgm:spPr/>
      <dgm:t>
        <a:bodyPr/>
        <a:lstStyle/>
        <a:p>
          <a:endParaRPr lang="ru-RU"/>
        </a:p>
      </dgm:t>
    </dgm:pt>
    <dgm:pt modelId="{47B450A5-46B2-42DC-8886-72744961E979}" type="pres">
      <dgm:prSet presAssocID="{D41E6F30-FCD4-47AE-BDC5-653623EB8DFA}" presName="childShape" presStyleCnt="0"/>
      <dgm:spPr/>
    </dgm:pt>
    <dgm:pt modelId="{0516792D-8402-4E0A-8CE8-39515C5470C4}" type="pres">
      <dgm:prSet presAssocID="{0215B2A8-052B-4237-9EBF-152ABAC603E6}" presName="Name13" presStyleLbl="parChTrans1D2" presStyleIdx="0" presStyleCnt="2"/>
      <dgm:spPr/>
      <dgm:t>
        <a:bodyPr/>
        <a:lstStyle/>
        <a:p>
          <a:endParaRPr lang="ru-RU"/>
        </a:p>
      </dgm:t>
    </dgm:pt>
    <dgm:pt modelId="{84E54E4E-F74D-4D9E-A078-51EDAA95C743}" type="pres">
      <dgm:prSet presAssocID="{DD20F8D1-9AFE-4D70-9FA4-A34481B4A42D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B1485-9735-4A00-92FB-DBE1FBF36978}" type="pres">
      <dgm:prSet presAssocID="{F0B9AF87-519F-497B-8DEB-3A3C24834042}" presName="root" presStyleCnt="0"/>
      <dgm:spPr/>
    </dgm:pt>
    <dgm:pt modelId="{45E04F67-ADD1-4CDB-8044-6FBA2B560836}" type="pres">
      <dgm:prSet presAssocID="{F0B9AF87-519F-497B-8DEB-3A3C24834042}" presName="rootComposite" presStyleCnt="0"/>
      <dgm:spPr/>
    </dgm:pt>
    <dgm:pt modelId="{64B7CB59-42EB-4AFE-884C-C9BEB1A910F3}" type="pres">
      <dgm:prSet presAssocID="{F0B9AF87-519F-497B-8DEB-3A3C24834042}" presName="rootText" presStyleLbl="node1" presStyleIdx="1" presStyleCnt="2"/>
      <dgm:spPr/>
      <dgm:t>
        <a:bodyPr/>
        <a:lstStyle/>
        <a:p>
          <a:endParaRPr lang="ru-RU"/>
        </a:p>
      </dgm:t>
    </dgm:pt>
    <dgm:pt modelId="{B7AA9833-A79E-4664-A1FD-E5835988B3C4}" type="pres">
      <dgm:prSet presAssocID="{F0B9AF87-519F-497B-8DEB-3A3C24834042}" presName="rootConnector" presStyleLbl="node1" presStyleIdx="1" presStyleCnt="2"/>
      <dgm:spPr/>
      <dgm:t>
        <a:bodyPr/>
        <a:lstStyle/>
        <a:p>
          <a:endParaRPr lang="ru-RU"/>
        </a:p>
      </dgm:t>
    </dgm:pt>
    <dgm:pt modelId="{D7D61097-872A-46B7-97AE-4A7A6D08C75B}" type="pres">
      <dgm:prSet presAssocID="{F0B9AF87-519F-497B-8DEB-3A3C24834042}" presName="childShape" presStyleCnt="0"/>
      <dgm:spPr/>
    </dgm:pt>
    <dgm:pt modelId="{A24913DC-3C96-46E0-BDCF-0AA522063ED4}" type="pres">
      <dgm:prSet presAssocID="{03C03B58-EDF4-4187-A336-7828FFE98EE3}" presName="Name13" presStyleLbl="parChTrans1D2" presStyleIdx="1" presStyleCnt="2"/>
      <dgm:spPr/>
      <dgm:t>
        <a:bodyPr/>
        <a:lstStyle/>
        <a:p>
          <a:endParaRPr lang="ru-RU"/>
        </a:p>
      </dgm:t>
    </dgm:pt>
    <dgm:pt modelId="{AA94484F-A368-4BBC-80AF-70086F9F65A9}" type="pres">
      <dgm:prSet presAssocID="{4164B5E6-C463-49C5-AC49-B89F1BA4CDDF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08ADDC-B6EB-4EBF-8D7C-DB3B0FD96E63}" srcId="{D41E6F30-FCD4-47AE-BDC5-653623EB8DFA}" destId="{DD20F8D1-9AFE-4D70-9FA4-A34481B4A42D}" srcOrd="0" destOrd="0" parTransId="{0215B2A8-052B-4237-9EBF-152ABAC603E6}" sibTransId="{3890AE92-8C03-4F50-9A8A-11E4AE79F6A3}"/>
    <dgm:cxn modelId="{07DE0217-0672-457F-A29B-38974307C7D9}" type="presOf" srcId="{4164B5E6-C463-49C5-AC49-B89F1BA4CDDF}" destId="{AA94484F-A368-4BBC-80AF-70086F9F65A9}" srcOrd="0" destOrd="0" presId="urn:microsoft.com/office/officeart/2005/8/layout/hierarchy3"/>
    <dgm:cxn modelId="{AE3669C7-8196-40F4-AFCE-794841AD0D3C}" type="presOf" srcId="{DD20F8D1-9AFE-4D70-9FA4-A34481B4A42D}" destId="{84E54E4E-F74D-4D9E-A078-51EDAA95C743}" srcOrd="0" destOrd="0" presId="urn:microsoft.com/office/officeart/2005/8/layout/hierarchy3"/>
    <dgm:cxn modelId="{64D6BA08-FBD3-40BF-A009-95C7931AE67E}" type="presOf" srcId="{DBB33C33-EB56-4337-A877-F91B86B58FC3}" destId="{A23B36E7-E217-4229-A803-863BD2ABC3FE}" srcOrd="0" destOrd="0" presId="urn:microsoft.com/office/officeart/2005/8/layout/hierarchy3"/>
    <dgm:cxn modelId="{BE5933B2-33A6-48BC-A349-9FFAAB6071A2}" type="presOf" srcId="{03C03B58-EDF4-4187-A336-7828FFE98EE3}" destId="{A24913DC-3C96-46E0-BDCF-0AA522063ED4}" srcOrd="0" destOrd="0" presId="urn:microsoft.com/office/officeart/2005/8/layout/hierarchy3"/>
    <dgm:cxn modelId="{731DEF49-DED0-48F6-8431-C02CAE9CC1F7}" srcId="{DBB33C33-EB56-4337-A877-F91B86B58FC3}" destId="{D41E6F30-FCD4-47AE-BDC5-653623EB8DFA}" srcOrd="0" destOrd="0" parTransId="{2C03CC4A-33D7-4CE2-86CA-88502951CD91}" sibTransId="{D838C2C5-F005-4622-B80D-55246309ACC5}"/>
    <dgm:cxn modelId="{2436EFF3-0701-4FBC-8CD2-BCF2C6B6217A}" type="presOf" srcId="{0215B2A8-052B-4237-9EBF-152ABAC603E6}" destId="{0516792D-8402-4E0A-8CE8-39515C5470C4}" srcOrd="0" destOrd="0" presId="urn:microsoft.com/office/officeart/2005/8/layout/hierarchy3"/>
    <dgm:cxn modelId="{CB27C796-8C20-4031-BD88-EFB41F11645D}" srcId="{DBB33C33-EB56-4337-A877-F91B86B58FC3}" destId="{F0B9AF87-519F-497B-8DEB-3A3C24834042}" srcOrd="1" destOrd="0" parTransId="{21D6C6FC-7053-4C02-85D2-601EC692BC07}" sibTransId="{9DA20EBF-BAD5-4522-A9DE-00895824CE8B}"/>
    <dgm:cxn modelId="{D93DD49F-C00C-4692-8CE3-C2AB9B732749}" type="presOf" srcId="{D41E6F30-FCD4-47AE-BDC5-653623EB8DFA}" destId="{29E21F9B-098C-437E-AAB6-51A9166F6608}" srcOrd="0" destOrd="0" presId="urn:microsoft.com/office/officeart/2005/8/layout/hierarchy3"/>
    <dgm:cxn modelId="{90E9F661-B4BC-41FF-9F50-C20C6AF0A863}" srcId="{F0B9AF87-519F-497B-8DEB-3A3C24834042}" destId="{4164B5E6-C463-49C5-AC49-B89F1BA4CDDF}" srcOrd="0" destOrd="0" parTransId="{03C03B58-EDF4-4187-A336-7828FFE98EE3}" sibTransId="{0E07DFE5-9A7B-41B6-A424-B59A22C2B90C}"/>
    <dgm:cxn modelId="{223FBFEE-7FA9-4864-AEC9-03BAC4187D11}" type="presOf" srcId="{F0B9AF87-519F-497B-8DEB-3A3C24834042}" destId="{B7AA9833-A79E-4664-A1FD-E5835988B3C4}" srcOrd="1" destOrd="0" presId="urn:microsoft.com/office/officeart/2005/8/layout/hierarchy3"/>
    <dgm:cxn modelId="{DF0D9088-5359-4B4F-A504-96D260E160A2}" type="presOf" srcId="{F0B9AF87-519F-497B-8DEB-3A3C24834042}" destId="{64B7CB59-42EB-4AFE-884C-C9BEB1A910F3}" srcOrd="0" destOrd="0" presId="urn:microsoft.com/office/officeart/2005/8/layout/hierarchy3"/>
    <dgm:cxn modelId="{D8DFB6CB-95CE-4A5E-8B53-4B928E81F2B2}" type="presOf" srcId="{D41E6F30-FCD4-47AE-BDC5-653623EB8DFA}" destId="{6851A812-79A3-4EBF-A7EB-3CD4E2FE20DD}" srcOrd="1" destOrd="0" presId="urn:microsoft.com/office/officeart/2005/8/layout/hierarchy3"/>
    <dgm:cxn modelId="{A84FA5AC-489D-4456-BAF3-0421597D3BF1}" type="presParOf" srcId="{A23B36E7-E217-4229-A803-863BD2ABC3FE}" destId="{64AF7613-8A0A-4C66-B9B1-4CA822F18D03}" srcOrd="0" destOrd="0" presId="urn:microsoft.com/office/officeart/2005/8/layout/hierarchy3"/>
    <dgm:cxn modelId="{102DE154-37BA-4E2C-8D45-84D9F65160F6}" type="presParOf" srcId="{64AF7613-8A0A-4C66-B9B1-4CA822F18D03}" destId="{31D2AA15-D6A1-45F6-95F7-6211A29AEE25}" srcOrd="0" destOrd="0" presId="urn:microsoft.com/office/officeart/2005/8/layout/hierarchy3"/>
    <dgm:cxn modelId="{D2DBC39B-84C1-4387-8C97-A616CDB71D06}" type="presParOf" srcId="{31D2AA15-D6A1-45F6-95F7-6211A29AEE25}" destId="{29E21F9B-098C-437E-AAB6-51A9166F6608}" srcOrd="0" destOrd="0" presId="urn:microsoft.com/office/officeart/2005/8/layout/hierarchy3"/>
    <dgm:cxn modelId="{36C673B2-53DF-4853-9F43-4C0765938137}" type="presParOf" srcId="{31D2AA15-D6A1-45F6-95F7-6211A29AEE25}" destId="{6851A812-79A3-4EBF-A7EB-3CD4E2FE20DD}" srcOrd="1" destOrd="0" presId="urn:microsoft.com/office/officeart/2005/8/layout/hierarchy3"/>
    <dgm:cxn modelId="{DF0C5586-9A5C-444B-A3F9-DA1A4BE63E9D}" type="presParOf" srcId="{64AF7613-8A0A-4C66-B9B1-4CA822F18D03}" destId="{47B450A5-46B2-42DC-8886-72744961E979}" srcOrd="1" destOrd="0" presId="urn:microsoft.com/office/officeart/2005/8/layout/hierarchy3"/>
    <dgm:cxn modelId="{C720EC63-B62C-4B0E-9300-6AE01ACB8D38}" type="presParOf" srcId="{47B450A5-46B2-42DC-8886-72744961E979}" destId="{0516792D-8402-4E0A-8CE8-39515C5470C4}" srcOrd="0" destOrd="0" presId="urn:microsoft.com/office/officeart/2005/8/layout/hierarchy3"/>
    <dgm:cxn modelId="{793ECDE6-02E7-4683-BD37-A030B72D8368}" type="presParOf" srcId="{47B450A5-46B2-42DC-8886-72744961E979}" destId="{84E54E4E-F74D-4D9E-A078-51EDAA95C743}" srcOrd="1" destOrd="0" presId="urn:microsoft.com/office/officeart/2005/8/layout/hierarchy3"/>
    <dgm:cxn modelId="{1D4B0DD7-CAFE-4DD9-BCE7-2E3D9B221E52}" type="presParOf" srcId="{A23B36E7-E217-4229-A803-863BD2ABC3FE}" destId="{6DEB1485-9735-4A00-92FB-DBE1FBF36978}" srcOrd="1" destOrd="0" presId="urn:microsoft.com/office/officeart/2005/8/layout/hierarchy3"/>
    <dgm:cxn modelId="{02B5DC81-42C5-4CA6-9C38-278389A37B0B}" type="presParOf" srcId="{6DEB1485-9735-4A00-92FB-DBE1FBF36978}" destId="{45E04F67-ADD1-4CDB-8044-6FBA2B560836}" srcOrd="0" destOrd="0" presId="urn:microsoft.com/office/officeart/2005/8/layout/hierarchy3"/>
    <dgm:cxn modelId="{7E617D53-3C7D-49AC-9C93-7EA641539FD6}" type="presParOf" srcId="{45E04F67-ADD1-4CDB-8044-6FBA2B560836}" destId="{64B7CB59-42EB-4AFE-884C-C9BEB1A910F3}" srcOrd="0" destOrd="0" presId="urn:microsoft.com/office/officeart/2005/8/layout/hierarchy3"/>
    <dgm:cxn modelId="{15F83A22-E7F9-4088-8DAA-93D4836769B3}" type="presParOf" srcId="{45E04F67-ADD1-4CDB-8044-6FBA2B560836}" destId="{B7AA9833-A79E-4664-A1FD-E5835988B3C4}" srcOrd="1" destOrd="0" presId="urn:microsoft.com/office/officeart/2005/8/layout/hierarchy3"/>
    <dgm:cxn modelId="{438DD599-9004-449B-9BDB-88F9CFA4539B}" type="presParOf" srcId="{6DEB1485-9735-4A00-92FB-DBE1FBF36978}" destId="{D7D61097-872A-46B7-97AE-4A7A6D08C75B}" srcOrd="1" destOrd="0" presId="urn:microsoft.com/office/officeart/2005/8/layout/hierarchy3"/>
    <dgm:cxn modelId="{F3CBFEB7-9F57-4F6D-B9AD-79224D374B00}" type="presParOf" srcId="{D7D61097-872A-46B7-97AE-4A7A6D08C75B}" destId="{A24913DC-3C96-46E0-BDCF-0AA522063ED4}" srcOrd="0" destOrd="0" presId="urn:microsoft.com/office/officeart/2005/8/layout/hierarchy3"/>
    <dgm:cxn modelId="{BE115D84-9C1F-474A-8849-97C689D722E5}" type="presParOf" srcId="{D7D61097-872A-46B7-97AE-4A7A6D08C75B}" destId="{AA94484F-A368-4BBC-80AF-70086F9F65A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E21F9B-098C-437E-AAB6-51A9166F6608}">
      <dsp:nvSpPr>
        <dsp:cNvPr id="0" name=""/>
        <dsp:cNvSpPr/>
      </dsp:nvSpPr>
      <dsp:spPr>
        <a:xfrm>
          <a:off x="669" y="896986"/>
          <a:ext cx="2437804" cy="121890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92D050">
                <a:shade val="30000"/>
                <a:satMod val="115000"/>
              </a:srgbClr>
            </a:gs>
            <a:gs pos="50000">
              <a:srgbClr val="92D050">
                <a:shade val="67500"/>
                <a:satMod val="115000"/>
              </a:srgbClr>
            </a:gs>
            <a:gs pos="100000">
              <a:srgbClr val="92D05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/>
            <a:t>С беконечным повторением</a:t>
          </a:r>
        </a:p>
      </dsp:txBody>
      <dsp:txXfrm>
        <a:off x="36369" y="932686"/>
        <a:ext cx="2366404" cy="1147502"/>
      </dsp:txXfrm>
    </dsp:sp>
    <dsp:sp modelId="{0516792D-8402-4E0A-8CE8-39515C5470C4}">
      <dsp:nvSpPr>
        <dsp:cNvPr id="0" name=""/>
        <dsp:cNvSpPr/>
      </dsp:nvSpPr>
      <dsp:spPr>
        <a:xfrm>
          <a:off x="244450" y="2115889"/>
          <a:ext cx="243780" cy="9141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4176"/>
              </a:lnTo>
              <a:lnTo>
                <a:pt x="243780" y="9141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E54E4E-F74D-4D9E-A078-51EDAA95C743}">
      <dsp:nvSpPr>
        <dsp:cNvPr id="0" name=""/>
        <dsp:cNvSpPr/>
      </dsp:nvSpPr>
      <dsp:spPr>
        <a:xfrm>
          <a:off x="488230" y="2420614"/>
          <a:ext cx="1950243" cy="121890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«Про </a:t>
          </a:r>
          <a:r>
            <a:rPr lang="ru-RU" sz="2600" kern="1200" dirty="0"/>
            <a:t>белого </a:t>
          </a:r>
          <a:r>
            <a:rPr lang="ru-RU" sz="2600" kern="1200" dirty="0" smtClean="0"/>
            <a:t>бычка»</a:t>
          </a:r>
          <a:endParaRPr lang="ru-RU" sz="2600" kern="1200" dirty="0"/>
        </a:p>
      </dsp:txBody>
      <dsp:txXfrm>
        <a:off x="523930" y="2456314"/>
        <a:ext cx="1878843" cy="1147502"/>
      </dsp:txXfrm>
    </dsp:sp>
    <dsp:sp modelId="{64B7CB59-42EB-4AFE-884C-C9BEB1A910F3}">
      <dsp:nvSpPr>
        <dsp:cNvPr id="0" name=""/>
        <dsp:cNvSpPr/>
      </dsp:nvSpPr>
      <dsp:spPr>
        <a:xfrm>
          <a:off x="3047925" y="896986"/>
          <a:ext cx="2437804" cy="121890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92D050">
                <a:shade val="30000"/>
                <a:satMod val="115000"/>
              </a:srgbClr>
            </a:gs>
            <a:gs pos="50000">
              <a:srgbClr val="92D050">
                <a:shade val="67500"/>
                <a:satMod val="115000"/>
              </a:srgbClr>
            </a:gs>
            <a:gs pos="100000">
              <a:srgbClr val="92D05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/>
            <a:t>С конечным повторением</a:t>
          </a:r>
        </a:p>
      </dsp:txBody>
      <dsp:txXfrm>
        <a:off x="3083625" y="932686"/>
        <a:ext cx="2366404" cy="1147502"/>
      </dsp:txXfrm>
    </dsp:sp>
    <dsp:sp modelId="{A24913DC-3C96-46E0-BDCF-0AA522063ED4}">
      <dsp:nvSpPr>
        <dsp:cNvPr id="0" name=""/>
        <dsp:cNvSpPr/>
      </dsp:nvSpPr>
      <dsp:spPr>
        <a:xfrm>
          <a:off x="3291706" y="2115889"/>
          <a:ext cx="243780" cy="9141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4176"/>
              </a:lnTo>
              <a:lnTo>
                <a:pt x="243780" y="9141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4484F-A368-4BBC-80AF-70086F9F65A9}">
      <dsp:nvSpPr>
        <dsp:cNvPr id="0" name=""/>
        <dsp:cNvSpPr/>
      </dsp:nvSpPr>
      <dsp:spPr>
        <a:xfrm>
          <a:off x="3535486" y="2420614"/>
          <a:ext cx="1950243" cy="121890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«Репка», «Теремок»</a:t>
          </a:r>
          <a:endParaRPr lang="ru-RU" sz="2600" kern="1200" dirty="0"/>
        </a:p>
      </dsp:txBody>
      <dsp:txXfrm>
        <a:off x="3571186" y="2456314"/>
        <a:ext cx="1878843" cy="1147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260648"/>
            <a:ext cx="7488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chemeClr val="tx2"/>
                </a:solidFill>
                <a:latin typeface="Constantia" panose="02030602050306030303" pitchFamily="18" charset="0"/>
              </a:rPr>
              <a:t>Кумулятивные </a:t>
            </a:r>
            <a:r>
              <a:rPr lang="ru-RU" sz="54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сказки</a:t>
            </a:r>
          </a:p>
          <a:p>
            <a:pPr algn="ctr"/>
            <a:endParaRPr lang="ru-RU" sz="5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5400" dirty="0" err="1">
                <a:solidFill>
                  <a:schemeClr val="tx2"/>
                </a:solidFill>
                <a:latin typeface="Constantia" panose="02030602050306030303" pitchFamily="18" charset="0"/>
              </a:rPr>
              <a:t>Аудиосказка</a:t>
            </a:r>
            <a:r>
              <a:rPr lang="ru-RU" sz="5400" dirty="0">
                <a:solidFill>
                  <a:schemeClr val="tx2"/>
                </a:solidFill>
                <a:latin typeface="Constantia" panose="02030602050306030303" pitchFamily="18" charset="0"/>
              </a:rPr>
              <a:t> «Теремок»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41423" y="593726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/>
              <a:t>Подготовила:</a:t>
            </a:r>
          </a:p>
          <a:p>
            <a:pPr algn="r"/>
            <a:r>
              <a:rPr lang="ru-RU" b="1" dirty="0"/>
              <a:t>в</a:t>
            </a:r>
            <a:r>
              <a:rPr lang="ru-RU" b="1" dirty="0" smtClean="0"/>
              <a:t>оспитатель ГБДОУ 20</a:t>
            </a:r>
            <a:endParaRPr lang="ru-RU" b="1" dirty="0"/>
          </a:p>
          <a:p>
            <a:pPr algn="r"/>
            <a:r>
              <a:rPr lang="ru-RU" b="1" dirty="0"/>
              <a:t>Коваленко Ирина Викторовна </a:t>
            </a:r>
          </a:p>
        </p:txBody>
      </p:sp>
    </p:spTree>
    <p:extLst>
      <p:ext uri="{BB962C8B-B14F-4D97-AF65-F5344CB8AC3E}">
        <p14:creationId xmlns:p14="http://schemas.microsoft.com/office/powerpoint/2010/main" val="21940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82">
        <p:split orient="vert"/>
      </p:transition>
    </mc:Choice>
    <mc:Fallback xmlns="">
      <p:transition spd="slow" advTm="598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3" name="Лисич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5522" y="6226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4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8">
        <p14:ferris dir="l"/>
      </p:transition>
    </mc:Choice>
    <mc:Fallback xmlns="">
      <p:transition spd="slow" advTm="20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0048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Волчо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309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6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3231">
        <p14:gallery dir="l"/>
      </p:transition>
    </mc:Choice>
    <mc:Fallback xmlns="">
      <p:transition spd="slow" advTm="232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3231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Медвед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5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3879">
        <p14:pan dir="u"/>
      </p:transition>
    </mc:Choice>
    <mc:Fallback xmlns="">
      <p:transition spd="slow" advTm="23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3879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Медведь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4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7754">
        <p:checker/>
      </p:transition>
    </mc:Choice>
    <mc:Fallback xmlns="">
      <p:transition spd="slow" advTm="1775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7754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азвалился-до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05936"/>
      </p:ext>
    </p:extLst>
  </p:cSld>
  <p:clrMapOvr>
    <a:masterClrMapping/>
  </p:clrMapOvr>
  <p:transition spd="slow" advTm="1864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8644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19" cy="6858000"/>
          </a:xfrm>
          <a:prstGeom prst="rect">
            <a:avLst/>
          </a:prstGeom>
        </p:spPr>
      </p:pic>
      <p:pic>
        <p:nvPicPr>
          <p:cNvPr id="3" name="Конец.m4a--online-audio-convert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5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421">
        <p14:window dir="vert"/>
      </p:transition>
    </mc:Choice>
    <mc:Fallback xmlns="">
      <p:transition spd="slow" advTm="114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1031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838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3848" y="2516996"/>
            <a:ext cx="33037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latin typeface="Constantia" panose="02030602050306030303" pitchFamily="18" charset="0"/>
              </a:rPr>
              <a:t>Конец!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3997647"/>
      </p:ext>
    </p:extLst>
  </p:cSld>
  <p:clrMapOvr>
    <a:masterClrMapping/>
  </p:clrMapOvr>
  <p:transition spd="slow" advTm="44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980728"/>
            <a:ext cx="88569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380BA9"/>
                </a:solidFill>
                <a:latin typeface="Constantia" panose="02030602050306030303" pitchFamily="18" charset="0"/>
              </a:rPr>
              <a:t>Кумулятивная (цепочная) сказка -  сказка, в которой все </a:t>
            </a:r>
            <a:r>
              <a:rPr lang="ru-RU" sz="2800" b="1" i="1" dirty="0">
                <a:solidFill>
                  <a:srgbClr val="380BA9"/>
                </a:solidFill>
                <a:latin typeface="Constantia" panose="02030602050306030303" pitchFamily="18" charset="0"/>
              </a:rPr>
              <a:t>действия или диалоги развиваются или повторяются при </a:t>
            </a:r>
            <a:r>
              <a:rPr lang="ru-RU" sz="2800" b="1" i="1" dirty="0" smtClean="0">
                <a:solidFill>
                  <a:srgbClr val="380BA9"/>
                </a:solidFill>
                <a:latin typeface="Constantia" panose="02030602050306030303" pitchFamily="18" charset="0"/>
              </a:rPr>
              <a:t>развитии </a:t>
            </a:r>
            <a:r>
              <a:rPr lang="ru-RU" sz="2800" b="1" i="1" dirty="0">
                <a:solidFill>
                  <a:srgbClr val="380BA9"/>
                </a:solidFill>
                <a:latin typeface="Constantia" panose="02030602050306030303" pitchFamily="18" charset="0"/>
              </a:rPr>
              <a:t>сюжета. Эффект подобного повествования чаще всего основан на характерной рифме. </a:t>
            </a:r>
            <a:endParaRPr lang="ru-RU" sz="2800" b="1" i="1" dirty="0" smtClean="0">
              <a:solidFill>
                <a:srgbClr val="380BA9"/>
              </a:solidFill>
              <a:latin typeface="Constantia" panose="02030602050306030303" pitchFamily="18" charset="0"/>
            </a:endParaRPr>
          </a:p>
          <a:p>
            <a:pPr algn="just"/>
            <a:endParaRPr lang="ru-RU" sz="2800" b="1" i="1" dirty="0" smtClean="0">
              <a:solidFill>
                <a:srgbClr val="380BA9"/>
              </a:solidFill>
              <a:latin typeface="Constantia" panose="02030602050306030303" pitchFamily="18" charset="0"/>
            </a:endParaRPr>
          </a:p>
          <a:p>
            <a:pPr algn="just"/>
            <a:endParaRPr lang="ru-RU" sz="2800" b="1" i="1" dirty="0">
              <a:solidFill>
                <a:srgbClr val="380BA9"/>
              </a:solidFill>
              <a:latin typeface="Constantia" panose="02030602050306030303" pitchFamily="18" charset="0"/>
            </a:endParaRPr>
          </a:p>
          <a:p>
            <a:pPr algn="just"/>
            <a:r>
              <a:rPr lang="ru-RU" sz="2800" b="1" i="1" dirty="0" smtClean="0">
                <a:solidFill>
                  <a:srgbClr val="380BA9"/>
                </a:solidFill>
                <a:latin typeface="Constantia" panose="02030602050306030303" pitchFamily="18" charset="0"/>
              </a:rPr>
              <a:t>Большинство таких сказок являются древними произведениями фольклора. И встречаются они у разных народов, но, несмотря на это, структура кумулятивных сказок очень похожа.</a:t>
            </a:r>
            <a:endParaRPr lang="ru-RU" sz="2800" b="1" i="1" dirty="0">
              <a:solidFill>
                <a:srgbClr val="380BA9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468">
        <p:dissolve/>
      </p:transition>
    </mc:Choice>
    <mc:Fallback xmlns="">
      <p:transition spd="slow" advTm="2046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95" y="25886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3953" y="116632"/>
            <a:ext cx="81369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Constantia" panose="02030602050306030303" pitchFamily="18" charset="0"/>
              </a:rPr>
              <a:t>Российский фольклорист Владимир Яковлевич </a:t>
            </a:r>
            <a:r>
              <a:rPr lang="ru-RU" sz="2800" b="1" i="1" dirty="0" err="1">
                <a:latin typeface="Constantia" panose="02030602050306030303" pitchFamily="18" charset="0"/>
              </a:rPr>
              <a:t>Пропп</a:t>
            </a:r>
            <a:r>
              <a:rPr lang="ru-RU" sz="2800" b="1" i="1" dirty="0">
                <a:latin typeface="Constantia" panose="02030602050306030303" pitchFamily="18" charset="0"/>
              </a:rPr>
              <a:t> писал, что в любом научном направлении есть маленькие вопросы, имеющие большое значение. Подобное есть и в фольклористике. </a:t>
            </a:r>
            <a:endParaRPr lang="ru-RU" sz="2800" b="1" i="1" dirty="0" smtClean="0">
              <a:latin typeface="Constantia" panose="02030602050306030303" pitchFamily="18" charset="0"/>
            </a:endParaRPr>
          </a:p>
          <a:p>
            <a:pPr algn="just"/>
            <a:endParaRPr lang="ru-RU" sz="2800" b="1" i="1" dirty="0">
              <a:latin typeface="Constantia" panose="02030602050306030303" pitchFamily="18" charset="0"/>
            </a:endParaRPr>
          </a:p>
          <a:p>
            <a:pPr algn="just"/>
            <a:r>
              <a:rPr lang="ru-RU" sz="2800" b="1" i="1" dirty="0">
                <a:latin typeface="Constantia" panose="02030602050306030303" pitchFamily="18" charset="0"/>
              </a:rPr>
              <a:t>Кумулятивные сказки - это повествования, которые обладают весьма простым жизненным описанием. Нередко подобная история рассказывает нам о каком-нибудь незначительном событии или о ситуации, которая часто встречается в </a:t>
            </a:r>
            <a:r>
              <a:rPr lang="ru-RU" sz="2800" b="1" i="1" dirty="0" smtClean="0">
                <a:latin typeface="Constantia" panose="02030602050306030303" pitchFamily="18" charset="0"/>
              </a:rPr>
              <a:t>повседневности. </a:t>
            </a:r>
            <a:endParaRPr lang="ru-RU" sz="2800" b="1" i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4017"/>
      </p:ext>
    </p:extLst>
  </p:cSld>
  <p:clrMapOvr>
    <a:masterClrMapping/>
  </p:clrMapOvr>
  <p:transition spd="slow" advTm="23523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8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404664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err="1" smtClean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В.Я.Пропп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выделял  сказки с кумулятивной композицией в особую группу сказок. </a:t>
            </a:r>
            <a:endParaRPr lang="ru-RU" sz="2400" b="1" i="1" dirty="0" smtClean="0">
              <a:solidFill>
                <a:schemeClr val="tx2">
                  <a:lumMod val="75000"/>
                </a:schemeClr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Цепочную композицию различают:</a:t>
            </a:r>
          </a:p>
          <a:p>
            <a:r>
              <a:rPr lang="ru-RU" dirty="0">
                <a:solidFill>
                  <a:srgbClr val="0070C0"/>
                </a:solidFill>
              </a:rPr>
              <a:t> 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29159977"/>
              </p:ext>
            </p:extLst>
          </p:nvPr>
        </p:nvGraphicFramePr>
        <p:xfrm>
          <a:off x="1900808" y="1143328"/>
          <a:ext cx="54864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452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2359">
        <p:checker/>
      </p:transition>
    </mc:Choice>
    <mc:Fallback xmlns="">
      <p:transition spd="slow" advTm="12359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117693"/>
            <a:ext cx="849694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rgbClr val="380BA9"/>
                </a:solidFill>
                <a:latin typeface="Constantia" panose="02030602050306030303" pitchFamily="18" charset="0"/>
              </a:rPr>
              <a:t>Однотипные сюжетные звенья в цепочных повествованиях обязательно соединены друг с другом. Тем не </a:t>
            </a:r>
            <a:r>
              <a:rPr lang="ru-RU" sz="2400" b="1" i="1" dirty="0" smtClean="0">
                <a:solidFill>
                  <a:srgbClr val="380BA9"/>
                </a:solidFill>
                <a:latin typeface="Constantia" panose="02030602050306030303" pitchFamily="18" charset="0"/>
              </a:rPr>
              <a:t>менее, </a:t>
            </a:r>
            <a:r>
              <a:rPr lang="ru-RU" sz="2400" b="1" i="1" dirty="0">
                <a:solidFill>
                  <a:srgbClr val="380BA9"/>
                </a:solidFill>
                <a:latin typeface="Constantia" panose="02030602050306030303" pitchFamily="18" charset="0"/>
              </a:rPr>
              <a:t>смысл подобной сказки заключен вовсе не в ее композиции. </a:t>
            </a:r>
            <a:endParaRPr lang="ru-RU" sz="2400" b="1" i="1" dirty="0" smtClean="0">
              <a:solidFill>
                <a:srgbClr val="380BA9"/>
              </a:solidFill>
              <a:latin typeface="Constantia" panose="02030602050306030303" pitchFamily="18" charset="0"/>
            </a:endParaRPr>
          </a:p>
          <a:p>
            <a:pPr algn="just"/>
            <a:endParaRPr lang="ru-RU" sz="2400" b="1" i="1" dirty="0">
              <a:solidFill>
                <a:srgbClr val="380BA9"/>
              </a:solidFill>
              <a:latin typeface="Constantia" panose="02030602050306030303" pitchFamily="18" charset="0"/>
            </a:endParaRPr>
          </a:p>
          <a:p>
            <a:pPr algn="just"/>
            <a:r>
              <a:rPr lang="ru-RU" sz="2400" b="1" i="1" dirty="0" smtClean="0">
                <a:solidFill>
                  <a:srgbClr val="380BA9"/>
                </a:solidFill>
                <a:latin typeface="Constantia" panose="02030602050306030303" pitchFamily="18" charset="0"/>
              </a:rPr>
              <a:t>Основное </a:t>
            </a:r>
            <a:r>
              <a:rPr lang="ru-RU" sz="2400" b="1" i="1" dirty="0">
                <a:solidFill>
                  <a:srgbClr val="380BA9"/>
                </a:solidFill>
                <a:latin typeface="Constantia" panose="02030602050306030303" pitchFamily="18" charset="0"/>
              </a:rPr>
              <a:t>внимание слушателя привлекает удивительный контраст причин и их следствий, а также причудливость зависимостей и связей. Все они, как правило, обладают ироническими нотками.</a:t>
            </a:r>
          </a:p>
          <a:p>
            <a:pPr algn="just"/>
            <a:endParaRPr lang="ru-RU" sz="2400" b="1" i="1" dirty="0">
              <a:solidFill>
                <a:srgbClr val="380BA9"/>
              </a:solidFill>
              <a:latin typeface="Constantia" panose="02030602050306030303" pitchFamily="18" charset="0"/>
            </a:endParaRPr>
          </a:p>
          <a:p>
            <a:pPr algn="just"/>
            <a:r>
              <a:rPr lang="ru-RU" sz="2400" b="1" i="1" dirty="0" smtClean="0">
                <a:solidFill>
                  <a:srgbClr val="380BA9"/>
                </a:solidFill>
                <a:latin typeface="Constantia" panose="02030602050306030303" pitchFamily="18" charset="0"/>
              </a:rPr>
              <a:t>Шутливый </a:t>
            </a:r>
            <a:r>
              <a:rPr lang="ru-RU" sz="2400" b="1" i="1" dirty="0">
                <a:solidFill>
                  <a:srgbClr val="380BA9"/>
                </a:solidFill>
                <a:latin typeface="Constantia" panose="02030602050306030303" pitchFamily="18" charset="0"/>
              </a:rPr>
              <a:t>замысел сказки подчеркивает нарочитость ее складной речи. Все произносимые героями фразы предельно коротки и имеют черты словесной формулы.</a:t>
            </a:r>
          </a:p>
          <a:p>
            <a:pPr algn="just"/>
            <a:endParaRPr lang="ru-RU" sz="2400" b="1" i="1" dirty="0" smtClean="0">
              <a:solidFill>
                <a:srgbClr val="380BA9"/>
              </a:solidFill>
              <a:latin typeface="Constantia" panose="02030602050306030303" pitchFamily="18" charset="0"/>
            </a:endParaRPr>
          </a:p>
          <a:p>
            <a:pPr algn="just"/>
            <a:r>
              <a:rPr lang="ru-RU" sz="2400" b="1" i="1" dirty="0" smtClean="0">
                <a:solidFill>
                  <a:srgbClr val="380BA9"/>
                </a:solidFill>
                <a:latin typeface="Constantia" panose="02030602050306030303" pitchFamily="18" charset="0"/>
              </a:rPr>
              <a:t>Эти </a:t>
            </a:r>
            <a:r>
              <a:rPr lang="ru-RU" sz="2400" b="1" i="1" dirty="0">
                <a:solidFill>
                  <a:srgbClr val="380BA9"/>
                </a:solidFill>
                <a:latin typeface="Constantia" panose="02030602050306030303" pitchFamily="18" charset="0"/>
              </a:rPr>
              <a:t>особенности кумулятивных  (цепочных) сказок привлекают внимание детей, которые так любят новые, острые и яркие слова, скороговорки. </a:t>
            </a:r>
          </a:p>
        </p:txBody>
      </p:sp>
    </p:spTree>
    <p:extLst>
      <p:ext uri="{BB962C8B-B14F-4D97-AF65-F5344CB8AC3E}">
        <p14:creationId xmlns:p14="http://schemas.microsoft.com/office/powerpoint/2010/main" val="171651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312">
        <p:blinds dir="vert"/>
      </p:transition>
    </mc:Choice>
    <mc:Fallback xmlns="">
      <p:transition spd="slow" advTm="36312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1600" y="2060848"/>
            <a:ext cx="69127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i="1" dirty="0">
                <a:latin typeface="Constantia" panose="02030602050306030303" pitchFamily="18" charset="0"/>
              </a:rPr>
              <a:t>«Теремок»</a:t>
            </a:r>
          </a:p>
        </p:txBody>
      </p:sp>
    </p:spTree>
    <p:extLst>
      <p:ext uri="{BB962C8B-B14F-4D97-AF65-F5344CB8AC3E}">
        <p14:creationId xmlns:p14="http://schemas.microsoft.com/office/powerpoint/2010/main" val="134425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968">
        <p14:ripple/>
      </p:transition>
    </mc:Choice>
    <mc:Fallback xmlns="">
      <p:transition spd="slow" advTm="39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Мыш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3920" y="596728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1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4198">
        <p14:doors dir="vert"/>
      </p:transition>
    </mc:Choice>
    <mc:Fallback>
      <p:transition spd="slow" advTm="14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14198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1" cy="6858000"/>
          </a:xfrm>
          <a:prstGeom prst="rect">
            <a:avLst/>
          </a:prstGeom>
        </p:spPr>
      </p:pic>
      <p:pic>
        <p:nvPicPr>
          <p:cNvPr id="4" name="Лягуш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710">
        <p14:prism isContent="1" isInverted="1"/>
      </p:transition>
    </mc:Choice>
    <mc:Fallback xmlns="">
      <p:transition spd="slow" advTm="16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6710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Зайч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4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67">
        <p14:prism isContent="1"/>
      </p:transition>
    </mc:Choice>
    <mc:Fallback xmlns="">
      <p:transition spd="slow" advTm="18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8167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188</TotalTime>
  <Words>266</Words>
  <Application>Microsoft Office PowerPoint</Application>
  <PresentationFormat>Экран (4:3)</PresentationFormat>
  <Paragraphs>29</Paragraphs>
  <Slides>16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Алексей</cp:lastModifiedBy>
  <cp:revision>18</cp:revision>
  <dcterms:created xsi:type="dcterms:W3CDTF">2023-12-01T18:45:15Z</dcterms:created>
  <dcterms:modified xsi:type="dcterms:W3CDTF">2023-12-02T06:22:58Z</dcterms:modified>
</cp:coreProperties>
</file>