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94" r:id="rId5"/>
    <p:sldId id="258" r:id="rId6"/>
    <p:sldId id="261" r:id="rId7"/>
    <p:sldId id="260" r:id="rId8"/>
    <p:sldId id="262" r:id="rId9"/>
    <p:sldId id="295" r:id="rId10"/>
    <p:sldId id="263" r:id="rId11"/>
    <p:sldId id="264" r:id="rId12"/>
    <p:sldId id="266" r:id="rId13"/>
    <p:sldId id="267" r:id="rId14"/>
    <p:sldId id="268" r:id="rId15"/>
    <p:sldId id="270" r:id="rId16"/>
    <p:sldId id="273" r:id="rId17"/>
    <p:sldId id="271" r:id="rId18"/>
    <p:sldId id="269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7" autoAdjust="0"/>
  </p:normalViewPr>
  <p:slideViewPr>
    <p:cSldViewPr>
      <p:cViewPr varScale="1">
        <p:scale>
          <a:sx n="65" d="100"/>
          <a:sy n="65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364F5-D297-49A0-B18D-CD5803EF4F24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4D9CF1-F5F8-4DB5-A359-C98F780894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60648"/>
            <a:ext cx="6984776" cy="324036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Поделки </a:t>
            </a:r>
            <a:br>
              <a:rPr lang="ru-RU" cap="none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cap="none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 традиционным народным </a:t>
            </a:r>
            <a:br>
              <a:rPr lang="ru-RU" cap="none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cap="none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праздникам</a:t>
            </a:r>
            <a:endParaRPr lang="ru-RU" cap="none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552728" cy="1872208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Подготовила </a:t>
            </a:r>
          </a:p>
          <a:p>
            <a:pPr algn="r"/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Воспитатель </a:t>
            </a:r>
            <a:r>
              <a:rPr lang="ru-RU" sz="2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Будкевич</a:t>
            </a:r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Е.В.</a:t>
            </a:r>
          </a:p>
          <a:p>
            <a:pPr algn="r"/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ГБДОУ №</a:t>
            </a:r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ru-RU" sz="2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/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Василеостровского района г. Санкт-Петербурга</a:t>
            </a:r>
          </a:p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11313" cy="32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Куклы ангелы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04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816424" cy="4929411"/>
          </a:xfrm>
        </p:spPr>
      </p:pic>
      <p:pic>
        <p:nvPicPr>
          <p:cNvPr id="6" name="Содержимое 5" descr="04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648720" cy="492941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Схема изготовления ангела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04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200"/>
            <a:ext cx="3744416" cy="4525963"/>
          </a:xfrm>
        </p:spPr>
      </p:pic>
      <p:pic>
        <p:nvPicPr>
          <p:cNvPr id="6" name="Содержимое 5" descr="04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00200"/>
            <a:ext cx="3974182" cy="4525963"/>
          </a:xfrm>
        </p:spPr>
      </p:pic>
      <p:sp>
        <p:nvSpPr>
          <p:cNvPr id="8" name="Прямоугольник 7"/>
          <p:cNvSpPr/>
          <p:nvPr/>
        </p:nvSpPr>
        <p:spPr>
          <a:xfrm>
            <a:off x="4427984" y="188640"/>
            <a:ext cx="471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Ангелы из бумаги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032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690864" cy="4536504"/>
          </a:xfrm>
        </p:spPr>
      </p:pic>
      <p:pic>
        <p:nvPicPr>
          <p:cNvPr id="6" name="Содержимое 5" descr="0_a6994_542f4823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00808"/>
            <a:ext cx="3240360" cy="446449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Ангелы бумажные 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загруженное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4320479" cy="4968552"/>
          </a:xfrm>
        </p:spPr>
      </p:pic>
      <p:pic>
        <p:nvPicPr>
          <p:cNvPr id="8" name="Содержимое 7" descr="загруженно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600400" cy="4896543"/>
          </a:xfrm>
        </p:spPr>
      </p:pic>
      <p:sp>
        <p:nvSpPr>
          <p:cNvPr id="9" name="Прямоугольник 8"/>
          <p:cNvSpPr/>
          <p:nvPr/>
        </p:nvSpPr>
        <p:spPr>
          <a:xfrm>
            <a:off x="4788024" y="188640"/>
            <a:ext cx="435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Ангелы бумажные 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37d462307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4608512"/>
          </a:xfr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032448" cy="461386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Рождественские </a:t>
            </a:r>
            <a:r>
              <a:rPr lang="ru-RU" dirty="0" err="1" smtClean="0">
                <a:solidFill>
                  <a:srgbClr val="FFFF00"/>
                </a:solidFill>
              </a:rPr>
              <a:t>Козули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Three_kozu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84784"/>
            <a:ext cx="4038600" cy="4176464"/>
          </a:xfr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392488" cy="5073427"/>
          </a:xfrm>
        </p:spPr>
        <p:txBody>
          <a:bodyPr>
            <a:noAutofit/>
          </a:bodyPr>
          <a:lstStyle/>
          <a:p>
            <a:pPr marL="0" indent="0"/>
            <a:r>
              <a:rPr lang="ru-RU" sz="2000" b="1" dirty="0" smtClean="0">
                <a:solidFill>
                  <a:srgbClr val="FFFF00"/>
                </a:solidFill>
              </a:rPr>
              <a:t>На святках делали из теста (кое-где и из глины) изображения не только свиньи, но и других животных. Это святочное печение называлось «</a:t>
            </a:r>
            <a:r>
              <a:rPr lang="ru-RU" sz="2000" b="1" dirty="0" err="1" smtClean="0">
                <a:solidFill>
                  <a:srgbClr val="FFFF00"/>
                </a:solidFill>
              </a:rPr>
              <a:t>козули</a:t>
            </a:r>
            <a:r>
              <a:rPr lang="ru-RU" sz="2000" b="1" dirty="0" smtClean="0">
                <a:solidFill>
                  <a:srgbClr val="FFFF00"/>
                </a:solidFill>
              </a:rPr>
              <a:t>». Такое название как будто говорит о том, что эти изделия должны были изображать козу. Между тем это не совсем так Слово «коза» и многочисленные его производные имеют много разны: значений. «Козелки» означает подпорку с четырьмя ножками. Очевидно, эти изделия с четырьмя распростертыми ногами чем-то напоминают «козу», «козла», «козелки», хотя и не изображали коз ид козлов.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151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60648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Роспись </a:t>
            </a:r>
            <a:r>
              <a:rPr lang="ru-RU" sz="3600" b="1" dirty="0" err="1" smtClean="0">
                <a:solidFill>
                  <a:srgbClr val="FF0066"/>
                </a:solidFill>
              </a:rPr>
              <a:t>козуль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8352928" cy="532859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В старину остывшие </a:t>
            </a:r>
            <a:r>
              <a:rPr lang="ru-RU" sz="2000" b="1" dirty="0" err="1" smtClean="0"/>
              <a:t>козули</a:t>
            </a:r>
            <a:r>
              <a:rPr lang="ru-RU" sz="2000" b="1" dirty="0" smtClean="0"/>
              <a:t> разрисовывали "красками": белый цвет - взбитый белок с сахаром, зеленый - в белый капелька зеленки, </a:t>
            </a:r>
            <a:r>
              <a:rPr lang="ru-RU" sz="2000" b="1" dirty="0" err="1" smtClean="0"/>
              <a:t>розовый</a:t>
            </a:r>
            <a:r>
              <a:rPr lang="ru-RU" sz="2000" b="1" dirty="0" smtClean="0"/>
              <a:t> - капелька малинового варенья, а желтый - желток с сахаром.</a:t>
            </a:r>
          </a:p>
          <a:p>
            <a:r>
              <a:rPr lang="ru-RU" sz="2000" b="1" dirty="0" smtClean="0"/>
              <a:t>Можно использовать естественные красители:</a:t>
            </a:r>
          </a:p>
          <a:p>
            <a:pPr lvl="0"/>
            <a:r>
              <a:rPr lang="ru-RU" sz="2000" b="1" dirty="0" smtClean="0"/>
              <a:t>белая краска: сахарная пудра, молоко, сметана;</a:t>
            </a:r>
          </a:p>
          <a:p>
            <a:pPr lvl="0"/>
            <a:r>
              <a:rPr lang="ru-RU" sz="2000" b="1" dirty="0" smtClean="0"/>
              <a:t>жёлтая: лимонную цедру смешать с морковным соком и маслом, обжарить в течение 3 - 5 минут до размягчения и процедить через марлю;</a:t>
            </a:r>
          </a:p>
          <a:p>
            <a:pPr lvl="0"/>
            <a:r>
              <a:rPr lang="ru-RU" sz="2000" b="1" dirty="0" smtClean="0"/>
              <a:t>зеленая: сок от отжимки шпината;</a:t>
            </a:r>
          </a:p>
          <a:p>
            <a:pPr lvl="0"/>
            <a:r>
              <a:rPr lang="ru-RU" sz="2000" b="1" dirty="0" smtClean="0"/>
              <a:t>красная и </a:t>
            </a:r>
            <a:r>
              <a:rPr lang="ru-RU" sz="2000" b="1" dirty="0" err="1" smtClean="0"/>
              <a:t>розовая</a:t>
            </a:r>
            <a:r>
              <a:rPr lang="ru-RU" sz="2000" b="1" dirty="0" smtClean="0"/>
              <a:t>: сок малины, клубники, брусники, смородины, вишни, граната, </a:t>
            </a:r>
          </a:p>
          <a:p>
            <a:pPr lvl="0"/>
            <a:r>
              <a:rPr lang="ru-RU" sz="2000" b="1" dirty="0" smtClean="0"/>
              <a:t>отварной свеклы;</a:t>
            </a:r>
          </a:p>
          <a:p>
            <a:pPr lvl="0"/>
            <a:r>
              <a:rPr lang="ru-RU" sz="2000" b="1" dirty="0" smtClean="0"/>
              <a:t>оранжевая: сок апельсиновый и </a:t>
            </a:r>
          </a:p>
          <a:p>
            <a:pPr lvl="0"/>
            <a:r>
              <a:rPr lang="ru-RU" sz="2000" b="1" dirty="0" smtClean="0"/>
              <a:t>мандариновый; коричневая:</a:t>
            </a:r>
          </a:p>
          <a:p>
            <a:pPr lvl="0"/>
            <a:r>
              <a:rPr lang="ru-RU" sz="2000" b="1" dirty="0" smtClean="0"/>
              <a:t> порошок какао.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  <p:pic>
        <p:nvPicPr>
          <p:cNvPr id="5" name="Содержимое 4" descr="козу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4005064"/>
            <a:ext cx="2857500" cy="1905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Вифлеемская звезда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На Русском Севере </a:t>
            </a:r>
            <a:r>
              <a:rPr lang="ru-RU" sz="2000" b="1" dirty="0" err="1" smtClean="0"/>
              <a:t>колядование</a:t>
            </a:r>
            <a:r>
              <a:rPr lang="ru-RU" sz="2000" b="1" dirty="0" smtClean="0"/>
              <a:t> «со звездой» называлось </a:t>
            </a:r>
            <a:r>
              <a:rPr lang="ru-RU" sz="2000" b="1" i="1" dirty="0" err="1" smtClean="0"/>
              <a:t>христо-славитъ</a:t>
            </a:r>
            <a:r>
              <a:rPr lang="ru-RU" sz="2000" b="1" dirty="0" smtClean="0"/>
              <a:t>, </a:t>
            </a:r>
            <a:r>
              <a:rPr lang="ru-RU" sz="2000" b="1" i="1" dirty="0" smtClean="0"/>
              <a:t>со звездой ходить</a:t>
            </a:r>
            <a:r>
              <a:rPr lang="ru-RU" sz="2000" b="1" dirty="0" smtClean="0"/>
              <a:t>, </a:t>
            </a:r>
            <a:r>
              <a:rPr lang="ru-RU" sz="2000" b="1" i="1" dirty="0" smtClean="0"/>
              <a:t>Рождество петь</a:t>
            </a:r>
            <a:r>
              <a:rPr lang="ru-RU" sz="2000" b="1" dirty="0" smtClean="0"/>
              <a:t>. Участники обряда (мальчики-подростки или певчие церковного хора в сопровождении дьячка, иногда священника) носили макет «звезды», которая могла именоваться колядой.</a:t>
            </a:r>
            <a:endParaRPr lang="ru-RU" sz="2000" b="1" dirty="0"/>
          </a:p>
        </p:txBody>
      </p:sp>
      <p:pic>
        <p:nvPicPr>
          <p:cNvPr id="5" name="Содержимое 4" descr="Пимоненко_Колядки_18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87800" y="342106"/>
            <a:ext cx="4286250" cy="5715000"/>
          </a:xfrm>
        </p:spPr>
      </p:pic>
      <p:sp>
        <p:nvSpPr>
          <p:cNvPr id="7" name="Прямоугольник 6"/>
          <p:cNvSpPr/>
          <p:nvPr/>
        </p:nvSpPr>
        <p:spPr>
          <a:xfrm>
            <a:off x="4644008" y="0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Вифлеемская звезда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техники выполнения</a:t>
            </a: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загруженное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032448" cy="4176464"/>
          </a:xfrm>
        </p:spPr>
      </p:pic>
      <p:pic>
        <p:nvPicPr>
          <p:cNvPr id="6" name="Содержимое 5" descr="000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4464496" cy="4176464"/>
          </a:xfrm>
        </p:spPr>
      </p:pic>
      <p:sp>
        <p:nvSpPr>
          <p:cNvPr id="8" name="Прямоугольник 7"/>
          <p:cNvSpPr/>
          <p:nvPr/>
        </p:nvSpPr>
        <p:spPr>
          <a:xfrm>
            <a:off x="4860032" y="260648"/>
            <a:ext cx="4283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32182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бумагопластика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5321826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Оригами</a:t>
            </a:r>
          </a:p>
        </p:txBody>
      </p:sp>
      <p:pic>
        <p:nvPicPr>
          <p:cNvPr id="9" name="Содержимое 4" descr="загруженно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28" y="1853208"/>
            <a:ext cx="4032448" cy="41764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Звезда из фантиков: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700" dirty="0" smtClean="0">
                <a:solidFill>
                  <a:srgbClr val="FFFF00"/>
                </a:solidFill>
              </a:rPr>
              <a:t>На круглую картонную основу по кругу приклеиваются фантики от конфет (клей ПВА)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Содержимое 4" descr="Безымянн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4316288" cy="4176464"/>
          </a:xfrm>
        </p:spPr>
      </p:pic>
      <p:pic>
        <p:nvPicPr>
          <p:cNvPr id="6" name="Содержимое 5" descr="звезд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64"/>
            <a:ext cx="4244280" cy="4176464"/>
          </a:xfrm>
        </p:spPr>
      </p:pic>
      <p:sp>
        <p:nvSpPr>
          <p:cNvPr id="8" name="Прямоугольник 7"/>
          <p:cNvSpPr/>
          <p:nvPr/>
        </p:nvSpPr>
        <p:spPr>
          <a:xfrm>
            <a:off x="4427984" y="188640"/>
            <a:ext cx="471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0081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Осенины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060848"/>
            <a:ext cx="6400800" cy="1152128"/>
          </a:xfrm>
          <a:ln>
            <a:solidFill>
              <a:srgbClr val="92D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FFFF00"/>
                </a:solidFill>
              </a:rPr>
              <a:t>Жнивная</a:t>
            </a:r>
            <a:r>
              <a:rPr lang="ru-RU" sz="6000" dirty="0" smtClean="0">
                <a:solidFill>
                  <a:srgbClr val="FFFF00"/>
                </a:solidFill>
              </a:rPr>
              <a:t> куколка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t_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56992"/>
            <a:ext cx="2160240" cy="2769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0" y="3613666"/>
            <a:ext cx="5957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0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 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85821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Масленица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олныш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26270"/>
            <a:ext cx="4608512" cy="3362970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88640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Кукла домашняя масленица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536504" cy="5589240"/>
          </a:xfrm>
        </p:spPr>
        <p:txBody>
          <a:bodyPr>
            <a:noAutofit/>
          </a:bodyPr>
          <a:lstStyle/>
          <a:p>
            <a:pPr marL="0" indent="93663"/>
            <a:r>
              <a:rPr lang="ru-RU" sz="2000" b="1" dirty="0" smtClean="0"/>
              <a:t>Хранили куклу в красном углу или у входа в жилище.  Когда молодые приходили к тёще на блины, эту куклу выставляли в окнах или дворах.</a:t>
            </a:r>
          </a:p>
          <a:p>
            <a:pPr marL="0" indent="93663"/>
            <a:r>
              <a:rPr lang="ru-RU" sz="2000" b="1" dirty="0" smtClean="0"/>
              <a:t> По традиции, Домашней Масленицей встречали жениха и невесту. </a:t>
            </a:r>
          </a:p>
          <a:p>
            <a:pPr marL="0" indent="93663"/>
            <a:r>
              <a:rPr lang="ru-RU" sz="2000" b="1" dirty="0" smtClean="0"/>
              <a:t>В данном варианте руки куклы символизируют обращение к солнцу, а особым образом собранная юбочка символизирует солнцеворот. </a:t>
            </a:r>
          </a:p>
          <a:p>
            <a:pPr marL="0" indent="93663"/>
            <a:r>
              <a:rPr lang="ru-RU" sz="2000" b="1" dirty="0" smtClean="0"/>
              <a:t>Оберег делается на год, на следующем празднике сжигается или пускается по воде.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/>
          </a:p>
        </p:txBody>
      </p:sp>
      <p:pic>
        <p:nvPicPr>
          <p:cNvPr id="5" name="Содержимое 4" descr="48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39" y="1196752"/>
            <a:ext cx="3888433" cy="5184576"/>
          </a:xfrm>
        </p:spPr>
      </p:pic>
      <p:sp>
        <p:nvSpPr>
          <p:cNvPr id="7" name="Прямоугольник 6"/>
          <p:cNvSpPr/>
          <p:nvPr/>
        </p:nvSpPr>
        <p:spPr>
          <a:xfrm>
            <a:off x="3851920" y="0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Приготовим для головы лоскут </a:t>
            </a:r>
            <a:r>
              <a:rPr lang="ru-RU" sz="2000" dirty="0" err="1" smtClean="0"/>
              <a:t>двунити</a:t>
            </a:r>
            <a:r>
              <a:rPr lang="ru-RU" sz="2000" dirty="0" smtClean="0"/>
              <a:t> или саржи 20х20 см, два лоскута для рук 10х12 см, два цветных лоскута 20х20 см для юбки, лоскут для косынки (лучше из красной ткани) и немного </a:t>
            </a:r>
            <a:r>
              <a:rPr lang="ru-RU" sz="2000" dirty="0" err="1" smtClean="0"/>
              <a:t>синтепона</a:t>
            </a:r>
            <a:r>
              <a:rPr lang="ru-RU" sz="2000" dirty="0" smtClean="0"/>
              <a:t> или ветоши для головы. В белый лоскут помещаем наполнитель.  Оформляем голову. Так как руки из этого лоскута делать не надо, то лицо легко оформляем без складок, убирая ткань на затылок. </a:t>
            </a:r>
            <a:endParaRPr lang="ru-RU" sz="2000" dirty="0"/>
          </a:p>
        </p:txBody>
      </p:sp>
      <p:pic>
        <p:nvPicPr>
          <p:cNvPr id="1026" name="Picture 2" descr="C:\Documents and Settings\User.HOME-DCD57A89DB\Рабочий стол\МУЗЫКАЛЬНЫЙ МАТЕРИАЛ\раздаточный материал\Презентация\Масленица поделка\4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403733" cy="2736726"/>
          </a:xfrm>
          <a:prstGeom prst="rect">
            <a:avLst/>
          </a:prstGeom>
          <a:noFill/>
        </p:spPr>
      </p:pic>
      <p:pic>
        <p:nvPicPr>
          <p:cNvPr id="1027" name="Picture 3" descr="C:\Documents and Settings\User.HOME-DCD57A89DB\Рабочий стол\МУЗЫКАЛЬНЫЙ МАТЕРИАЛ\раздаточный материал\Презентация\Масленица поделка\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267200" cy="28289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29200"/>
            <a:ext cx="8820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Делаем скрутку для рук с уголка.</a:t>
            </a:r>
            <a:br>
              <a:rPr lang="ru-RU" sz="2000" dirty="0" smtClean="0"/>
            </a:br>
            <a:r>
              <a:rPr lang="ru-RU" sz="2000" dirty="0" smtClean="0"/>
              <a:t>Скрутку для рук привязываем в районе шеи.</a:t>
            </a:r>
            <a:br>
              <a:rPr lang="ru-RU" sz="2000" dirty="0" smtClean="0"/>
            </a:br>
            <a:r>
              <a:rPr lang="ru-RU" sz="2000" dirty="0" smtClean="0"/>
              <a:t>Привязав обе руки, нитки не отрываем либо оставляем длинные концы для закрепления юбки.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0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.HOME-DCD57A89DB\Рабочий стол\МУЗЫКАЛЬНЫЙ МАТЕРИАЛ\раздаточный материал\Презентация\Масленица поделка\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377947" cy="2976869"/>
          </a:xfrm>
          <a:prstGeom prst="rect">
            <a:avLst/>
          </a:prstGeom>
          <a:noFill/>
        </p:spPr>
      </p:pic>
      <p:pic>
        <p:nvPicPr>
          <p:cNvPr id="2051" name="Picture 3" descr="C:\Documents and Settings\User.HOME-DCD57A89DB\Рабочий стол\МУЗЫКАЛЬНЫЙ МАТЕРИАЛ\раздаточный материал\Презентация\Масленица поделка\4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2783882" cy="2987742"/>
          </a:xfrm>
          <a:prstGeom prst="rect">
            <a:avLst/>
          </a:prstGeom>
          <a:noFill/>
        </p:spPr>
      </p:pic>
      <p:pic>
        <p:nvPicPr>
          <p:cNvPr id="2052" name="Picture 4" descr="C:\Documents and Settings\User.HOME-DCD57A89DB\Рабочий стол\МУЗЫКАЛЬНЫЙ МАТЕРИАЛ\раздаточный материал\Презентация\Масленица поделка\4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843808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Лоскуты для юбки складываем по диагонали. Нижний лоскут кладется горизонтально прямым углом вниз, верхний лоскут вертикально, прямым углом по левую руку куклы.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0120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Загибаем нижний лоскут к центру.</a:t>
            </a:r>
            <a:br>
              <a:rPr lang="ru-RU" sz="2000" dirty="0" smtClean="0"/>
            </a:br>
            <a:r>
              <a:rPr lang="ru-RU" sz="2000" dirty="0" smtClean="0"/>
              <a:t>Верхний лоскут загибаем от левой руки к правой (на кукле).</a:t>
            </a:r>
            <a:br>
              <a:rPr lang="ru-RU" sz="2000" dirty="0" smtClean="0"/>
            </a:br>
            <a:r>
              <a:rPr lang="ru-RU" sz="2000" dirty="0" smtClean="0"/>
              <a:t> Нижний лоскут со спины от левой руки загибаем к центру.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864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.HOME-DCD57A89DB\Рабочий стол\МУЗЫКАЛЬНЫЙ МАТЕРИАЛ\раздаточный материал\Презентация\Масленица поделка\4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906036" cy="3480589"/>
          </a:xfrm>
          <a:prstGeom prst="rect">
            <a:avLst/>
          </a:prstGeom>
          <a:noFill/>
        </p:spPr>
      </p:pic>
      <p:pic>
        <p:nvPicPr>
          <p:cNvPr id="3075" name="Picture 3" descr="C:\Documents and Settings\User.HOME-DCD57A89DB\Рабочий стол\МУЗЫКАЛЬНЫЙ МАТЕРИАЛ\раздаточный материал\Презентация\Масленица поделка\4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200400" cy="3552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89644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Нижний лоскут со спины от левой руки загибаем к центру. </a:t>
            </a:r>
            <a:br>
              <a:rPr lang="ru-RU" sz="2000" dirty="0" smtClean="0"/>
            </a:br>
            <a:r>
              <a:rPr lang="ru-RU" sz="2000" dirty="0" smtClean="0"/>
              <a:t>Верхний лоску загибаем за спину. Юбку можно делать из ткани одной расцветки.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91157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Надеваем косынку.  Домашняя Масленица готова!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На Масленицу  устраивали веселые ярмарки с гуляниями. В Прощеное воскресенье можно полюбоваться вещами, созданными народными умельцами, и даже приобрести что-нибудь на память.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7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Ярмарочная игрушка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100" name="Picture 4" descr="C:\Documents and Settings\User.HOME-DCD57A89DB\Рабочий стол\МУЗЫКАЛЬНЫЙ МАТЕРИАЛ\раздаточный материал\0_1bea9_f84d23f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392489" cy="3744416"/>
          </a:xfrm>
          <a:prstGeom prst="rect">
            <a:avLst/>
          </a:prstGeom>
          <a:noFill/>
        </p:spPr>
      </p:pic>
      <p:pic>
        <p:nvPicPr>
          <p:cNvPr id="4101" name="Picture 5" descr="C:\Documents and Settings\User.HOME-DCD57A89DB\Рабочий стол\МУЗЫКАЛЬНЫЙ МАТЕРИАЛ\раздаточный материал\IMG_5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30878"/>
            <a:ext cx="5059288" cy="37944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188640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ДЫМКОВСКАЯ ИГРУШКА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artlib_gallery-84498-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8604" y="1772816"/>
            <a:ext cx="3827946" cy="4320480"/>
          </a:xfrm>
        </p:spPr>
      </p:pic>
      <p:pic>
        <p:nvPicPr>
          <p:cNvPr id="40963" name="Picture 3" descr="C:\Documents and Settings\User.HOME-DCD57A89DB\Рабочий стол\МУЗЫКАЛЬНЫЙ МАТЕРИАЛ\раздаточный материал\Презентация\Масленица поделка\c5c364e76f935d0032dbaf3fa46198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63892"/>
            <a:ext cx="3672408" cy="426206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79234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Традиционное народное искусство лепной игрушки в слободе Дымково (ныне в составе Вятки/Кирова). Характерны свистульки в виде животных, всадников; фигурки дам в кринолинах, гусар, солдат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1" name="Содержимое 10" descr="c5c364e76f935d0032dbaf3fa461981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672408" cy="4310484"/>
          </a:xfrm>
        </p:spPr>
      </p:pic>
      <p:sp>
        <p:nvSpPr>
          <p:cNvPr id="8" name="Прямоугольник 7"/>
          <p:cNvSpPr/>
          <p:nvPr/>
        </p:nvSpPr>
        <p:spPr>
          <a:xfrm>
            <a:off x="3851920" y="0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Техника выполнения дымковского коня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1986" name="Picture 2" descr="C:\Documents and Settings\User.HOME-DCD57A89DB\Рабочий стол\МУЗЫКАЛЬНЫЙ МАТЕРИАЛ\раздаточный материал\gl01кон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57500" cy="2381250"/>
          </a:xfrm>
          <a:prstGeom prst="rect">
            <a:avLst/>
          </a:prstGeom>
          <a:noFill/>
        </p:spPr>
      </p:pic>
      <p:pic>
        <p:nvPicPr>
          <p:cNvPr id="41987" name="Picture 3" descr="C:\Documents and Settings\User.HOME-DCD57A89DB\Рабочий стол\МУЗЫКАЛЬНЫЙ МАТЕРИАЛ\раздаточный материал\ко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1743075" cy="2160240"/>
          </a:xfrm>
          <a:prstGeom prst="rect">
            <a:avLst/>
          </a:prstGeom>
          <a:noFill/>
        </p:spPr>
      </p:pic>
      <p:pic>
        <p:nvPicPr>
          <p:cNvPr id="41988" name="Picture 4" descr="C:\Documents and Settings\User.HOME-DCD57A89DB\Рабочий стол\МУЗЫКАЛЬНЫЙ МАТЕРИАЛ\раздаточный материал\конь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92696"/>
            <a:ext cx="2152650" cy="2664296"/>
          </a:xfrm>
          <a:prstGeom prst="rect">
            <a:avLst/>
          </a:prstGeo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318011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Будущий конь может быть представлен в виде овального туловища и головы, цилиндрической шеи и ног. В ладонях несложно скатать такие фигуры, не забывая соблюдать примерные пропорции.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  <a:ea typeface="Times New Roman" pitchFamily="18" charset="0"/>
              </a:rPr>
              <a:t> 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оединяются детали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примазыванием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Соедините последовательно туловище, шею, голову и ноги. Старайтесь примазывать качественно, чтобы не наблюдалось трещин. Следите за чистотой рук – кожа должна чувствовать материал и не оставлять грубой шероховатости. Для этого намочите тряпочку в воде и вытирайте пальцы время от времени. К голове нужно приделать небольшие ушки. Сделать это можно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защипыванием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глины головы 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примазыванием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конических деталей, заготовленных заранее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0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Times New Roman" pitchFamily="18" charset="0"/>
              </a:rPr>
              <a:t>Сушить изделие нужно равномерно, не допуская попадания прямых солнечных лучей и влияния отопительных прибором. При неравномерной сушке возможно коробление и образование трещин. Расписать игрушки гуашью.</a:t>
            </a:r>
            <a:endParaRPr lang="ru-RU" sz="2000" b="1" dirty="0"/>
          </a:p>
        </p:txBody>
      </p:sp>
      <p:pic>
        <p:nvPicPr>
          <p:cNvPr id="3" name="Содержимое 4" descr="330026694634_835_untitled-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740860" cy="481627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Встреча весны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0bad0bed0bbd0bbd0b0d0b6-d0bfd182d0b8d186d0b0-d0bdd0b0-d181d0b0d0b9d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6480720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34076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</a:rPr>
              <a:t>Птички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88640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158608" cy="1512168"/>
          </a:xfr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Куклы из Природных        материалов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7488832" cy="42484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Традиция изготовления игрушек из травы, соломы лыка уходит своими корнями в далекое прошлое. В древние времена куклы из природных материалов использовались как обереги и ритуальные предметы в обрядах и на праздниках. Люди верили, что такой оберег принесет в дом счастье и достаток, обеспечит богатый урожай.</a:t>
            </a:r>
          </a:p>
          <a:p>
            <a:pPr algn="ctr"/>
            <a:endParaRPr lang="ru-RU" sz="1700" dirty="0" smtClean="0">
              <a:solidFill>
                <a:prstClr val="white"/>
              </a:solidFill>
            </a:endParaRPr>
          </a:p>
          <a:p>
            <a:pPr algn="ctr"/>
            <a:endParaRPr lang="ru-RU" sz="1700" dirty="0" smtClean="0">
              <a:solidFill>
                <a:prstClr val="white"/>
              </a:solidFill>
            </a:endParaRPr>
          </a:p>
          <a:p>
            <a:pPr algn="ctr"/>
            <a:endParaRPr lang="ru-RU" sz="17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96752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Птички из соленого теста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3010" name="Рисунок 1" descr="C:\Documents and Settings\User.HOME-DCD57A89DB\Рабочий стол\img037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9120"/>
            <a:ext cx="2781299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2" descr="C:\Documents and Settings\User.HOME-DCD57A89DB\Рабочий стол\img037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771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3" descr="C:\Documents and Settings\User.HOME-DCD57A89DB\Рабочий стол\img037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273630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908720"/>
            <a:ext cx="9143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мука\соль</a:t>
            </a:r>
            <a:r>
              <a:rPr lang="ru-RU" b="1" dirty="0" smtClean="0"/>
              <a:t> </a:t>
            </a:r>
            <a:r>
              <a:rPr lang="ru-RU" b="1" dirty="0" err="1" smtClean="0"/>
              <a:t>пополам+вода=</a:t>
            </a:r>
            <a:r>
              <a:rPr lang="ru-RU" b="1" dirty="0" smtClean="0"/>
              <a:t> тугое тесто</a:t>
            </a:r>
          </a:p>
          <a:p>
            <a:r>
              <a:rPr lang="ru-RU" dirty="0" smtClean="0"/>
              <a:t>Тесто раскатать в жгут, разрезать на равные отрезки. Каждый кусочек раскатать в жгут  длиной 15см.</a:t>
            </a:r>
          </a:p>
          <a:p>
            <a:r>
              <a:rPr lang="ru-RU" dirty="0" smtClean="0"/>
              <a:t>Завязать жгут узлом, придавая одному кончику головку птицы. Другой кончик немного расплющить и сделать несколько надрезов в виде хвостика птицы.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13" name="Рисунок 4" descr="C:\Documents and Settings\User.HOME-DCD57A89DB\Рабочий стол\img0371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492896"/>
            <a:ext cx="2736304" cy="182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5" descr="C:\Documents and Settings\User.HOME-DCD57A89DB\Рабочий стол\img0371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09120"/>
            <a:ext cx="2892934" cy="192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67944" y="0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112474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Птички из бумаги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4035" name="Picture 3" descr="C:\Documents and Settings\User.HOME-DCD57A89DB\Рабочий стол\МУЗЫКАЛЬНЫЙ МАТЕРИАЛ\раздаточный материал\pti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791075" cy="2714625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4118338"/>
            <a:ext cx="8820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ырезать из картона туловище птички. Из двух прямоугольных листов цветной бумаги, украшенных по краям полосками другого цвета, сложить гармошки. Сделать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прорез вертикальный и горизонтальный (перевернутой буквой «Г»)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 туловище птички и вставить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бумагу, сложенную гармошкой, расправить,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как крылья. Короткую гармошку прикрепить сзади в виде хвоста. Сделать петлю для подвешивания птички. Туловище птички покрасить или использовать цветной картон.</a:t>
            </a:r>
          </a:p>
        </p:txBody>
      </p:sp>
      <p:pic>
        <p:nvPicPr>
          <p:cNvPr id="44037" name="Picture 5" descr="C:\Documents and Settings\User.HOME-DCD57A89DB\Рабочий стол\МУЗЫКАЛЬНЫЙ МАТЕРИАЛ\раздаточный материал\птички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3255963" cy="39417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1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0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Птички из лоскутков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8712968" cy="728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Взять квадратный лоскуток ткани размером 7 - 9 см. Сложить его по диагонали, получится треугольник. </a:t>
            </a:r>
          </a:p>
          <a:p>
            <a:r>
              <a:rPr lang="ru-RU" sz="2000" dirty="0" smtClean="0"/>
              <a:t>Рис. 2-5. Положить его острым углом вниз, а края сложить внутрь (к себе), получится квадрат. Еще раз сложить края внутрь.</a:t>
            </a:r>
          </a:p>
          <a:p>
            <a:r>
              <a:rPr lang="ru-RU" sz="2000" dirty="0" smtClean="0"/>
              <a:t> Рис. 6. И теперь согнуть пополам – у нас получился узкий треугольник, похожий на самолётик, который складываем из бумаги. После берём нить и перематываем двумя витками острый конец – это носик птички. Закрепляем и обрываем </a:t>
            </a:r>
            <a:r>
              <a:rPr lang="ru-RU" sz="2000" dirty="0" err="1" smtClean="0"/>
              <a:t>нить.Рис</a:t>
            </a:r>
            <a:r>
              <a:rPr lang="ru-RU" sz="2000" dirty="0" smtClean="0"/>
              <a:t>. 7. Расправляем ткань, полностью разворачивая её. Рис. 8. Теперь распрямляем уголки ткани наружу – получается голова птички и расправленные крылья. Снова отгибаем край ткани и вкладываем внутрь шарик ветоши с горошек (или чуть больше). Получается тело птички.Рис.9-10. Проводим нить вдоль тела птицы и обматываем двумя витками хвостик, после проходим к голове птички наискосок, проведя нить вдоль шеи, возвращаемся к хвосту, обводим хвостик и с другой стороны проходим к шее, и возвращаемся к хвосту, получается крест на спине птички. После проходим нитью, стягивая каждое крыло. Для этого продолжаем всё той же нитью, ведём от хвоста вокруг крыла, обматывая его, проводим нить вдоль хвоста и обматываем второе крыло. Закрепляем петлёй на хвосте.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Техника выполнения птички из лоскута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Кукольный сундучок кукла Птич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05678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Пасха Христова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9154" name="Picture 2" descr="C:\Documents and Settings\User.HOME-DCD57A89DB\Рабочий стол\МУЗЫКАЛЬНЫЙ МАТЕРИАЛ\раздаточный материал\pa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125665" cy="45942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52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Пасхальные яйца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Пасху принято красить яйца разными красками, но среди разноцветных яиц центральное место принадлежит ярким красным яйцам. Почему? История сохранила нам такое предание. После воскресения Иисуса Христа ученики его и последователи разошлись по разным странам, повсюду возвещая радостную весть о том, что больше не надо бояться смерти. Ее победил Христос, Спаситель мира. Он воскрес Сам и воскресит каждого, кто поверит Ему и будет любить людей также, как любил Он.</a:t>
            </a:r>
          </a:p>
          <a:p>
            <a:r>
              <a:rPr lang="ru-RU" dirty="0" smtClean="0"/>
              <a:t>Мария Магдалина дерзнула прийти с этой вестью к самому римскому императору </a:t>
            </a:r>
            <a:r>
              <a:rPr lang="ru-RU" dirty="0" err="1" smtClean="0"/>
              <a:t>Тиверию</a:t>
            </a:r>
            <a:r>
              <a:rPr lang="ru-RU" dirty="0" smtClean="0"/>
              <a:t>. Так как к императору не принято было приходить без подарков, а Мария ничего не имела, она пришла с простым куриным яйцом. Конечно, выбрала она яйцо со смыслом. Яйцо всегда было символом жизни: в крепкой скорлупе находится скрытая от глаз жизнь, которая в свой час вырвется из известкового плена в виде маленького желтого цыпленочка.</a:t>
            </a:r>
            <a:br>
              <a:rPr lang="ru-RU" dirty="0" smtClean="0"/>
            </a:br>
            <a:r>
              <a:rPr lang="ru-RU" dirty="0" smtClean="0"/>
              <a:t>Но когда Мария стала говорить </a:t>
            </a:r>
            <a:r>
              <a:rPr lang="ru-RU" dirty="0" err="1" smtClean="0"/>
              <a:t>Тиверию</a:t>
            </a:r>
            <a:r>
              <a:rPr lang="ru-RU" dirty="0" smtClean="0"/>
              <a:t> о том, что Иисус Христос также вырвался из смертельных оков и воскрес, император только рассмеялся: «Это также невозможно, как твоему белому яйцу превратиться в красное». И не успел </a:t>
            </a:r>
            <a:r>
              <a:rPr lang="ru-RU" dirty="0" err="1" smtClean="0"/>
              <a:t>Тиверий</a:t>
            </a:r>
            <a:r>
              <a:rPr lang="ru-RU" dirty="0" smtClean="0"/>
              <a:t> закончить фразу, как яйцо в руках Марии Магдалине стало совершенно красным. С тех пор в память об этом событии, символизирующем нашу веру в Воскресшего Господа, мы и красим яйца.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Роспись пасхальных яиц</a:t>
            </a:r>
          </a:p>
          <a:p>
            <a:r>
              <a:rPr lang="ru-RU" sz="2000" dirty="0" smtClean="0"/>
              <a:t>Чаще всего пасхальные яйца расписывают орнаментами. Орнамент (или узор) - это рисунок, в котором чередуются разные элементы (точки, пятнышки, круги, всевозможные линии, листья, цветы, плоды, веточки и т. д.)</a:t>
            </a:r>
            <a:endParaRPr lang="ru-RU" sz="2000" dirty="0"/>
          </a:p>
        </p:txBody>
      </p:sp>
      <p:pic>
        <p:nvPicPr>
          <p:cNvPr id="2050" name="Picture 2" descr="C:\Documents and Settings\User.HOME-DCD57A89DB\Рабочий стол\МУЗЫКАЛЬНЫЙ МАТЕРИАЛ\раздаточный материал\орнаменты\онаменты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1387799" cy="583935"/>
          </a:xfrm>
          <a:prstGeom prst="rect">
            <a:avLst/>
          </a:prstGeom>
          <a:noFill/>
        </p:spPr>
      </p:pic>
      <p:pic>
        <p:nvPicPr>
          <p:cNvPr id="2051" name="Picture 3" descr="C:\Documents and Settings\User.HOME-DCD57A89DB\Рабочий стол\МУЗЫКАЛЬНЫЙ МАТЕРИАЛ\раздаточный материал\орнаменты\орна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557517" cy="1224136"/>
          </a:xfrm>
          <a:prstGeom prst="rect">
            <a:avLst/>
          </a:prstGeom>
          <a:noFill/>
        </p:spPr>
      </p:pic>
      <p:pic>
        <p:nvPicPr>
          <p:cNvPr id="2052" name="Picture 4" descr="C:\Documents and Settings\User.HOME-DCD57A89DB\Рабочий стол\МУЗЫКАЛЬНЫЙ МАТЕРИАЛ\раздаточный материал\орнаменты\орнаменты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2040062" cy="1113245"/>
          </a:xfrm>
          <a:prstGeom prst="rect">
            <a:avLst/>
          </a:prstGeom>
          <a:noFill/>
        </p:spPr>
      </p:pic>
      <p:pic>
        <p:nvPicPr>
          <p:cNvPr id="2053" name="Picture 5" descr="C:\Documents and Settings\User.HOME-DCD57A89DB\Рабочий стол\МУЗЫКАЛЬНЫЙ МАТЕРИАЛ\раздаточный материал\орнаменты\орнаменты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16832"/>
            <a:ext cx="1584176" cy="1368152"/>
          </a:xfrm>
          <a:prstGeom prst="rect">
            <a:avLst/>
          </a:prstGeom>
          <a:noFill/>
        </p:spPr>
      </p:pic>
      <p:pic>
        <p:nvPicPr>
          <p:cNvPr id="2054" name="Picture 6" descr="C:\Documents and Settings\User.HOME-DCD57A89DB\Рабочий стол\МУЗЫКАЛЬНЫЙ МАТЕРИАЛ\раздаточный материал\орнаменты\орнаменты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060848"/>
            <a:ext cx="2916560" cy="440875"/>
          </a:xfrm>
          <a:prstGeom prst="rect">
            <a:avLst/>
          </a:prstGeom>
          <a:noFill/>
        </p:spPr>
      </p:pic>
      <p:pic>
        <p:nvPicPr>
          <p:cNvPr id="2055" name="Picture 7" descr="C:\Documents and Settings\User.HOME-DCD57A89DB\Рабочий стол\МУЗЫКАЛЬНЫЙ МАТЕРИАЛ\раздаточный материал\орнаменты\орнаменты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780928"/>
            <a:ext cx="2964185" cy="1080120"/>
          </a:xfrm>
          <a:prstGeom prst="rect">
            <a:avLst/>
          </a:prstGeom>
          <a:noFill/>
        </p:spPr>
      </p:pic>
      <p:pic>
        <p:nvPicPr>
          <p:cNvPr id="2056" name="Picture 8" descr="C:\Documents and Settings\User.HOME-DCD57A89DB\Рабочий стол\МУЗЫКАЛЬНЫЙ МАТЕРИАЛ\раздаточный материал\орнаменты\орнаменты 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077072"/>
            <a:ext cx="3017143" cy="576064"/>
          </a:xfrm>
          <a:prstGeom prst="rect">
            <a:avLst/>
          </a:prstGeom>
          <a:noFill/>
        </p:spPr>
      </p:pic>
      <p:pic>
        <p:nvPicPr>
          <p:cNvPr id="2057" name="Picture 9" descr="C:\Documents and Settings\User.HOME-DCD57A89DB\Рабочий стол\МУЗЫКАЛЬНЫЙ МАТЕРИАЛ\раздаточный материал\орнаменты\орнаменты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869160"/>
            <a:ext cx="3024336" cy="470917"/>
          </a:xfrm>
          <a:prstGeom prst="rect">
            <a:avLst/>
          </a:prstGeom>
          <a:noFill/>
        </p:spPr>
      </p:pic>
      <p:pic>
        <p:nvPicPr>
          <p:cNvPr id="2058" name="Picture 10" descr="C:\Documents and Settings\User.HOME-DCD57A89DB\Рабочий стол\МУЗЫКАЛЬНЫЙ МАТЕРИАЛ\раздаточный материал\орнаменты\орнаменты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5517232"/>
            <a:ext cx="2924175" cy="504055"/>
          </a:xfrm>
          <a:prstGeom prst="rect">
            <a:avLst/>
          </a:prstGeom>
          <a:noFill/>
        </p:spPr>
      </p:pic>
      <p:pic>
        <p:nvPicPr>
          <p:cNvPr id="2059" name="Picture 11" descr="C:\Documents and Settings\User.HOME-DCD57A89DB\Рабочий стол\МУЗЫКАЛЬНЫЙ МАТЕРИАЛ\раздаточный материал\орнаменты\орнаменты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5157192"/>
            <a:ext cx="1120527" cy="941793"/>
          </a:xfrm>
          <a:prstGeom prst="rect">
            <a:avLst/>
          </a:prstGeom>
          <a:noFill/>
        </p:spPr>
      </p:pic>
      <p:pic>
        <p:nvPicPr>
          <p:cNvPr id="2060" name="Picture 12" descr="C:\Documents and Settings\User.HOME-DCD57A89DB\Рабочий стол\МУЗЫКАЛЬНЫЙ МАТЕРИАЛ\раздаточный материал\орнаменты\орн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3717032"/>
            <a:ext cx="2592288" cy="140598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3567" y="5013176"/>
            <a:ext cx="2376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Листочки и цветы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3429000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Веточки и ягодки»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9492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Снежинки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6516216" y="2420888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Зигзаги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04885" y="4797152"/>
            <a:ext cx="2535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Трава и цветы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6021288"/>
            <a:ext cx="129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Жучки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37433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Кривульки</a:t>
            </a:r>
            <a:r>
              <a:rPr lang="ru-RU" b="1" dirty="0" smtClean="0">
                <a:solidFill>
                  <a:srgbClr val="FFFF00"/>
                </a:solidFill>
              </a:rPr>
              <a:t> и закрутки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3244334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Звездочки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458112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Волны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pic>
        <p:nvPicPr>
          <p:cNvPr id="2062" name="Picture 14" descr="C:\Documents and Settings\User.HOME-DCD57A89DB\Рабочий стол\МУЗЫКАЛЬНЫЙ МАТЕРИАЛ\раздаточный материал\орнаменты\онаменты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1979712" y="5373216"/>
            <a:ext cx="2376264" cy="72008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411760" y="602128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Солнышко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56176" y="522920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Беконечность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594928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«Бараньи рожки»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User.HOME-DCD57A89DB\Рабочий стол\МУЗЫКАЛЬНЫЙ МАТЕРИАЛ\раздаточный материал\орнаменты\foto007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888" y="1628800"/>
            <a:ext cx="3124039" cy="4320480"/>
          </a:xfrm>
          <a:prstGeom prst="rect">
            <a:avLst/>
          </a:prstGeom>
          <a:noFill/>
        </p:spPr>
      </p:pic>
      <p:pic>
        <p:nvPicPr>
          <p:cNvPr id="50180" name="Picture 4" descr="C:\Documents and Settings\User.HOME-DCD57A89DB\Рабочий стол\МУЗЫКАЛЬНЫЙ МАТЕРИАЛ\раздаточный материал\орнаменты\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192271" cy="42440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62068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Яйца плоскостные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Яйца объемные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02" name="Picture 2" descr="C:\Documents and Settings\User.HOME-DCD57A89DB\Рабочий стол\МУЗЫКАЛЬНЫЙ МАТЕРИАЛ\раздаточный материал\орнаменты\12355128123611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00401" cy="2475276"/>
          </a:xfrm>
          <a:prstGeom prst="rect">
            <a:avLst/>
          </a:prstGeom>
          <a:noFill/>
        </p:spPr>
      </p:pic>
      <p:pic>
        <p:nvPicPr>
          <p:cNvPr id="51203" name="Picture 3" descr="C:\Documents and Settings\User.HOME-DCD57A89DB\Рабочий стол\МУЗЫКАЛЬНЫЙ МАТЕРИАЛ\раздаточный материал\орнаменты\akvarel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267200" cy="2832348"/>
          </a:xfrm>
          <a:prstGeom prst="rect">
            <a:avLst/>
          </a:prstGeom>
          <a:noFill/>
        </p:spPr>
      </p:pic>
      <p:pic>
        <p:nvPicPr>
          <p:cNvPr id="51204" name="Picture 4" descr="C:\Documents and Settings\User.HOME-DCD57A89DB\Рабочий стол\МУЗЫКАЛЬНЫЙ МАТЕРИАЛ\раздаточный материал\орнаменты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49080"/>
            <a:ext cx="3312368" cy="2232248"/>
          </a:xfrm>
          <a:prstGeom prst="rect">
            <a:avLst/>
          </a:prstGeom>
          <a:noFill/>
        </p:spPr>
      </p:pic>
      <p:pic>
        <p:nvPicPr>
          <p:cNvPr id="51205" name="Picture 5" descr="C:\Documents and Settings\User.HOME-DCD57A89DB\Рабочий стол\МУЗЫКАЛЬНЫЙ МАТЕРИАЛ\раздаточный материал\орнаменты\1363687749_tutdizain.ru_3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3086123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Подставки для яиц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User.HOME-DCD57A89DB\Рабочий стол\МУЗЫКАЛЬНЫЙ МАТЕРИАЛ\раздаточный материал\орнаменты\2011041100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096344" cy="4373856"/>
          </a:xfrm>
          <a:prstGeom prst="rect">
            <a:avLst/>
          </a:prstGeom>
          <a:noFill/>
        </p:spPr>
      </p:pic>
      <p:pic>
        <p:nvPicPr>
          <p:cNvPr id="1028" name="Picture 4" descr="C:\Documents and Settings\User.HOME-DCD57A89DB\Рабочий стол\МУЗЫКАЛЬНЫЙ МАТЕРИАЛ\раздаточный материал\орнаменты\hv18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5689600" cy="2451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3789040"/>
            <a:ext cx="5796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Увеличить схему, копировать, сделать трафарет из картона. По трафарету обвести и вырезать заготовку. Расписать под «гжель» или произвольно по желанию. Склеить хвостики и головки, согнуть по линиям.</a:t>
            </a: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Куклы </a:t>
            </a:r>
            <a:r>
              <a:rPr lang="ru-RU" sz="2400" b="1" dirty="0" err="1" smtClean="0">
                <a:solidFill>
                  <a:srgbClr val="FF0000"/>
                </a:solidFill>
              </a:rPr>
              <a:t>Стригушки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были широко известны в старину, их делали из природных материалов – лыка,– игровая кукла, делалась она между делом на потеху себе и детям и была очень распространённой игрушкой. И сегодня велик интерес к соломенным куклам – очень уж они получаются яркими и нарядными, а делаются так просто, что справится и маленький ребёнок.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Из соломы или лыка делают обрядовые куклы – Масленица (также домашняя Масленица), </a:t>
            </a:r>
            <a:r>
              <a:rPr lang="ru-RU" sz="2400" b="1" dirty="0" err="1" smtClean="0">
                <a:solidFill>
                  <a:srgbClr val="FFFF00"/>
                </a:solidFill>
              </a:rPr>
              <a:t>Десятиручка</a:t>
            </a:r>
            <a:r>
              <a:rPr lang="ru-RU" sz="2400" b="1" dirty="0" smtClean="0">
                <a:solidFill>
                  <a:srgbClr val="FFFF00"/>
                </a:solidFill>
              </a:rPr>
              <a:t>, Коза, </a:t>
            </a:r>
            <a:r>
              <a:rPr lang="ru-RU" sz="2400" b="1" dirty="0" err="1" smtClean="0">
                <a:solidFill>
                  <a:srgbClr val="FFFF00"/>
                </a:solidFill>
              </a:rPr>
              <a:t>Кукушечка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 Троица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Кукушка из травы</a:t>
            </a:r>
          </a:p>
          <a:p>
            <a:r>
              <a:rPr lang="ru-RU" sz="2000" b="1" dirty="0" smtClean="0"/>
              <a:t>Девочки наряжали в тряпочки и лоскутки, </a:t>
            </a:r>
          </a:p>
          <a:p>
            <a:r>
              <a:rPr lang="ru-RU" sz="2000" b="1" dirty="0" smtClean="0"/>
              <a:t>специально сделанную для этого случая,</a:t>
            </a:r>
          </a:p>
          <a:p>
            <a:r>
              <a:rPr lang="ru-RU" sz="2000" b="1" dirty="0" smtClean="0"/>
              <a:t> соломенную куклу. Изготавливали её</a:t>
            </a:r>
          </a:p>
          <a:p>
            <a:r>
              <a:rPr lang="ru-RU" sz="2000" b="1" dirty="0" smtClean="0"/>
              <a:t> из высушенной травы </a:t>
            </a:r>
          </a:p>
          <a:p>
            <a:r>
              <a:rPr lang="ru-RU" sz="2000" b="1" dirty="0" smtClean="0"/>
              <a:t>“кукушкины слёзки”. Потом девочки </a:t>
            </a:r>
          </a:p>
          <a:p>
            <a:r>
              <a:rPr lang="ru-RU" sz="2000" b="1" dirty="0" smtClean="0"/>
              <a:t>хоронили её, не обязательно закапывали, </a:t>
            </a:r>
          </a:p>
          <a:p>
            <a:r>
              <a:rPr lang="ru-RU" sz="2000" b="1" dirty="0" smtClean="0"/>
              <a:t>а в смысле – прятали, избавлялись от неё. Тем самым, они избавлялись от тех качеств, которые присуще кукушке. </a:t>
            </a:r>
          </a:p>
          <a:p>
            <a:r>
              <a:rPr lang="ru-RU" sz="2000" b="1" dirty="0" smtClean="0"/>
              <a:t>                                                              Она, как                </a:t>
            </a:r>
          </a:p>
          <a:p>
            <a:r>
              <a:rPr lang="ru-RU" sz="2000" b="1" dirty="0" smtClean="0"/>
              <a:t>                                                                известно, подбрасывает яйца</a:t>
            </a:r>
          </a:p>
          <a:p>
            <a:r>
              <a:rPr lang="ru-RU" sz="2000" b="1" dirty="0" smtClean="0"/>
              <a:t>                                                                в гнёзда других птиц, </a:t>
            </a:r>
          </a:p>
          <a:p>
            <a:r>
              <a:rPr lang="ru-RU" sz="2000" b="1" dirty="0" smtClean="0"/>
              <a:t>                                                                и не заботится о дальнейшей</a:t>
            </a:r>
          </a:p>
          <a:p>
            <a:r>
              <a:rPr lang="ru-RU" sz="2000" b="1" dirty="0" smtClean="0"/>
              <a:t>                                                                судьбе</a:t>
            </a:r>
          </a:p>
          <a:p>
            <a:r>
              <a:rPr lang="ru-RU" sz="2000" b="1" dirty="0" smtClean="0"/>
              <a:t>                                                                 своего потомства.</a:t>
            </a:r>
            <a:endParaRPr lang="ru-RU" sz="2000" b="1" dirty="0"/>
          </a:p>
        </p:txBody>
      </p:sp>
      <p:pic>
        <p:nvPicPr>
          <p:cNvPr id="1026" name="Picture 2" descr="C:\Documents and Settings\User.HOME-DCD57A89DB\Рабочий стол\раздаточный материал\кукшк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3024336" cy="1918099"/>
          </a:xfrm>
          <a:prstGeom prst="rect">
            <a:avLst/>
          </a:prstGeom>
          <a:noFill/>
        </p:spPr>
      </p:pic>
      <p:pic>
        <p:nvPicPr>
          <p:cNvPr id="1027" name="Picture 3" descr="C:\Documents and Settings\User.HOME-DCD57A89DB\Рабочий стол\раздаточный материал\Kukushe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708523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Техника изготовления обрядовой куклы «</a:t>
            </a:r>
            <a:r>
              <a:rPr lang="ru-RU" dirty="0" err="1" smtClean="0">
                <a:solidFill>
                  <a:srgbClr val="FFFF00"/>
                </a:solidFill>
              </a:rPr>
              <a:t>Кукушечка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rudocs.exdat.com/pars_docs/tw_refs/261/260527/260527_html_m7e3a6e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8843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docs.exdat.com/pars_docs/tw_refs/261/260527/260527_html_16152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886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docs.exdat.com/pars_docs/tw_refs/261/260527/260527_html_36111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676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udocs.exdat.com/pars_docs/tw_refs/261/260527/260527_html_6bd19a5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676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242088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Перекрученный усилиями пучок травы (соломы) перегибают пополам.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Отступив от места перегиба около 2 см, сложенный пучок плотно перетягивают несколькими витками красной нити.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204865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Стебли травы (соломы) расправляют и раскладывают пучок на две равные части. Между разложенными частями вкладывают серединой другой пучок.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797152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Под ним первый пучок вновь перетягивают красной нитью, а затем еще несколько раз наискось крест- накрест.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rudocs.exdat.com/pars_docs/tw_refs/261/260527/260527_html_m4d5a96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495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udocs.exdat.com/pars_docs/tw_refs/261/260527/260527_html_208c1a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7"/>
            <a:ext cx="26993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docs.exdat.com/pars_docs/tw_refs/261/260527/260527_html_m1790fe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3438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docs.exdat.com/pars_docs/tw_refs/261/260527/260527_html_m4005a7f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35337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708920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Третий пучок травы вкладывают между разведёнными концами толстого пучка.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66124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Красной нитью толстый пучок вновь перетягивают за вложенным пучком травы.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27687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Стебли травы расправляют веером, после чего, красной нитью туловище </a:t>
            </a:r>
            <a:r>
              <a:rPr lang="ru-RU" dirty="0" err="1" smtClean="0"/>
              <a:t>Кукушечки</a:t>
            </a:r>
            <a:r>
              <a:rPr lang="ru-RU" dirty="0" smtClean="0"/>
              <a:t> перетягивают несколько раз крест-накрест с обеих сторон.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6911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На головку </a:t>
            </a:r>
            <a:r>
              <a:rPr lang="ru-RU" dirty="0" err="1" smtClean="0"/>
              <a:t>Кукушечки</a:t>
            </a:r>
            <a:r>
              <a:rPr lang="ru-RU" dirty="0" smtClean="0"/>
              <a:t> повязывают чёрный вдовий платок.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Кукла «Кукушка» в женском образе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rudocs.exdat.com/pars_docs/tw_refs/261/260527/260527_html_63e7f6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udocs.exdat.com/pars_docs/tw_refs/261/260527/260527_html_3ed20e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docs.exdat.com/pars_docs/tw_refs/261/260527/260527_html_ma3647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9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760" y="98072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Куклу </a:t>
            </a:r>
            <a:r>
              <a:rPr lang="ru-RU" dirty="0" err="1" smtClean="0"/>
              <a:t>Кукушечку</a:t>
            </a:r>
            <a:r>
              <a:rPr lang="ru-RU" dirty="0" smtClean="0"/>
              <a:t> в женском образе одевают более ярко – в разноцветные лоскуты. Перекрученный с усилиями пучок травы перегибают пополам.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780928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Отступив от места, перегиба около 2 см, сложенный пучок плотно перетягивают несколькими витками красной нити.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86916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Стебли травы расправляют и раскладывают пучок на две равные части. Между разложенными частями вкладывают серединой другой пучок.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rudocs.exdat.com/pars_docs/tw_refs/261/260527/260527_html_6a7a4f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0657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udocs.exdat.com/pars_docs/tw_refs/261/260527/260527_html_3443c1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docs.exdat.com/pars_docs/tw_refs/261/260527/260527_html_m2c80b2f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4365104"/>
            <a:ext cx="6516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Из лоскутков ткани на куклу повязывают поневу и передник, которые закрепляют на поясе разноцветным шнуром из перевитых нитей. Непременный атрибут </a:t>
            </a:r>
            <a:r>
              <a:rPr lang="ru-RU" dirty="0" err="1" smtClean="0"/>
              <a:t>Кукушечки</a:t>
            </a:r>
            <a:r>
              <a:rPr lang="ru-RU" dirty="0" smtClean="0"/>
              <a:t> – чёрный вдовий платок – повязывают под подбородком.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276872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На концах поперечного пучка навешивают по 3-4 кисти из пучков травы перетянутых разноцветными нитями. Они символизируют крылья. Нижнюю часть куклы расправляют веером, обозначающим юбку.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7667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Под ним первый пучок вновь перетягивают красной нитью, а затем еще несколько раз наискось крест-накрест с обеих сторон.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Козули</a:t>
            </a:r>
            <a:r>
              <a:rPr lang="ru-RU" dirty="0" smtClean="0">
                <a:solidFill>
                  <a:srgbClr val="FFFF00"/>
                </a:solidFill>
              </a:rPr>
              <a:t> – печенье в виде веночка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 традиции украшали березку  предметами девичьего костюма: ленты, платки, пояса, бисер, бусы, </a:t>
            </a:r>
            <a:r>
              <a:rPr lang="ru-RU" sz="2000" b="1" dirty="0" err="1" smtClean="0"/>
              <a:t>косники</a:t>
            </a:r>
            <a:r>
              <a:rPr lang="ru-RU" sz="2000" b="1" dirty="0" smtClean="0"/>
              <a:t>, венки, снятые иногда непосредственно с участниц, а также заготовленными заранее нитками, лоскутами, травой, цветами, конфетами и </a:t>
            </a:r>
            <a:r>
              <a:rPr lang="ru-RU" sz="2000" b="1" dirty="0" err="1" smtClean="0">
                <a:solidFill>
                  <a:srgbClr val="FFFF00"/>
                </a:solidFill>
              </a:rPr>
              <a:t>козулями</a:t>
            </a:r>
            <a:r>
              <a:rPr lang="ru-RU" sz="2000" b="1" dirty="0" smtClean="0">
                <a:solidFill>
                  <a:srgbClr val="FFFF00"/>
                </a:solidFill>
              </a:rPr>
              <a:t> - ритуальной выпечкой в виде веночка. </a:t>
            </a:r>
            <a:r>
              <a:rPr lang="ru-RU" sz="2000" b="1" dirty="0" smtClean="0"/>
              <a:t>Все это девушки вешали на дерево или привязывали к его ветвям и к стволу. </a:t>
            </a:r>
            <a:endParaRPr lang="ru-RU" sz="2000" dirty="0"/>
          </a:p>
        </p:txBody>
      </p:sp>
      <p:pic>
        <p:nvPicPr>
          <p:cNvPr id="2050" name="Picture 2" descr="C:\Documents and Settings\User.HOME-DCD57A89DB\Рабочий стол\раздаточный материал\ве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1008"/>
            <a:ext cx="4229100" cy="2752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  <a:effectLst/>
              </a:rPr>
              <a:t>Козули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 в виде венка из соленого теста</a:t>
            </a:r>
            <a:endParaRPr lang="ru-RU" sz="32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4" name="Picture 2" descr="C:\Documents and Settings\User.HOME-DCD57A89DB\Рабочий стол\раздаточный материал\вен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860379" cy="3160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86916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Соленое тесто: </a:t>
            </a:r>
            <a:r>
              <a:rPr lang="ru-RU" b="1" dirty="0" err="1" smtClean="0"/>
              <a:t>мука+соль</a:t>
            </a:r>
            <a:r>
              <a:rPr lang="ru-RU" b="1" dirty="0" smtClean="0"/>
              <a:t> в равных пропорциях + вода, тесто должно быть как пластилин. Кусочек теста делим на две части, скатываем из них жгуты длиной  25 – 30 сантиметров,  диаметром 2 см., переплетаем в косичку и замыкаем в круг. Можно покрыть гуашью , в праздник украсить поделками березку.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Кукла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Стригушка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ппппп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4351" y="1600200"/>
            <a:ext cx="7435297" cy="470852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Куклы из травы и соломы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k-is-pm -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600400" cy="4608512"/>
          </a:xfrm>
        </p:spPr>
      </p:pic>
      <p:pic>
        <p:nvPicPr>
          <p:cNvPr id="6" name="Содержимое 5" descr="t_4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032448" cy="4536503"/>
          </a:xfrm>
        </p:spPr>
      </p:pic>
      <p:sp>
        <p:nvSpPr>
          <p:cNvPr id="8" name="Прямоугольник 7"/>
          <p:cNvSpPr/>
          <p:nvPr/>
        </p:nvSpPr>
        <p:spPr>
          <a:xfrm>
            <a:off x="4499992" y="188640"/>
            <a:ext cx="4644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Кукла из травы (пакли)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88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392488" cy="4248472"/>
          </a:xfrm>
        </p:spPr>
      </p:pic>
      <p:sp>
        <p:nvSpPr>
          <p:cNvPr id="8" name="Прямоугольник 7"/>
          <p:cNvSpPr/>
          <p:nvPr/>
        </p:nvSpPr>
        <p:spPr>
          <a:xfrm>
            <a:off x="4499992" y="188640"/>
            <a:ext cx="4644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  <p:pic>
        <p:nvPicPr>
          <p:cNvPr id="10" name="Содержимое 9" descr="АААА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4392488" cy="424847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Рождество Христово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8424936" cy="43204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88640"/>
            <a:ext cx="4644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</a:rPr>
              <a:t> 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584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Рождественские ангелы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Традиционно эта кукла делалась из тонкой белой натуральной ткани. Можно использовать </a:t>
            </a:r>
            <a:r>
              <a:rPr lang="ru-RU" sz="2400" dirty="0" err="1" smtClean="0"/>
              <a:t>органзу</a:t>
            </a:r>
            <a:r>
              <a:rPr lang="ru-RU" sz="2400" dirty="0" smtClean="0"/>
              <a:t> и другие нарядные ткани.</a:t>
            </a:r>
            <a:br>
              <a:rPr lang="ru-RU" sz="2400" dirty="0" smtClean="0"/>
            </a:br>
            <a:r>
              <a:rPr lang="ru-RU" sz="2400" dirty="0" smtClean="0"/>
              <a:t>Ткань нужно брать обязательно светлых оттенков.</a:t>
            </a:r>
            <a:br>
              <a:rPr lang="ru-RU" sz="2400" dirty="0" smtClean="0"/>
            </a:br>
            <a:r>
              <a:rPr lang="ru-RU" sz="2400" dirty="0" smtClean="0"/>
              <a:t>Для изготовления ангела нужно взять квадратный лоскутик ткани, размер где-то 20смх20см. Но в принципе можно использовать размер больше или меньше. В идеале, народная кукла изготавливается без ножниц и иголки. Поэтому квадратик не вырезается, а отрывается от куска ткани, при этом с краю получается ровная бахрома, так напоминающая перышки.</a:t>
            </a:r>
            <a:br>
              <a:rPr lang="ru-RU" sz="2400" dirty="0" smtClean="0"/>
            </a:br>
            <a:r>
              <a:rPr lang="ru-RU" sz="2400" dirty="0" smtClean="0"/>
              <a:t>Замечательна эта кукла простотой, быстротой, и что не мало важно, </a:t>
            </a:r>
            <a:r>
              <a:rPr lang="ru-RU" sz="2400" dirty="0" err="1" smtClean="0"/>
              <a:t>дешевостью</a:t>
            </a:r>
            <a:r>
              <a:rPr lang="ru-RU" sz="2400" dirty="0" smtClean="0"/>
              <a:t> изготовления, при всем при этом, она достаточно нарядна и празднична.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1767</Words>
  <Application>Microsoft Office PowerPoint</Application>
  <PresentationFormat>Экран (4:3)</PresentationFormat>
  <Paragraphs>165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Constantia</vt:lpstr>
      <vt:lpstr>Times New Roman</vt:lpstr>
      <vt:lpstr>Wingdings</vt:lpstr>
      <vt:lpstr>Wingdings 2</vt:lpstr>
      <vt:lpstr>Wingdings 3</vt:lpstr>
      <vt:lpstr>Апекс</vt:lpstr>
      <vt:lpstr> Поделки  к традиционным народным  праздникам</vt:lpstr>
      <vt:lpstr>Осенины</vt:lpstr>
      <vt:lpstr>     Куклы из Природных        материалов</vt:lpstr>
      <vt:lpstr>Презентация PowerPoint</vt:lpstr>
      <vt:lpstr>Кукла Стригушка</vt:lpstr>
      <vt:lpstr>Куклы из травы и соломы</vt:lpstr>
      <vt:lpstr>Кукла из травы (пакли)</vt:lpstr>
      <vt:lpstr>Рождество Христово</vt:lpstr>
      <vt:lpstr>Рождественские ангелы</vt:lpstr>
      <vt:lpstr>Куклы ангелы</vt:lpstr>
      <vt:lpstr>Схема изготовления ангела</vt:lpstr>
      <vt:lpstr>Ангелы из бумаги</vt:lpstr>
      <vt:lpstr>Ангелы бумажные 2</vt:lpstr>
      <vt:lpstr>Ангелы бумажные 3</vt:lpstr>
      <vt:lpstr>Рождественские Козули</vt:lpstr>
      <vt:lpstr>Роспись козуль</vt:lpstr>
      <vt:lpstr>Вифлеемская звезда</vt:lpstr>
      <vt:lpstr>Вифлеемская звезда техники выполнения</vt:lpstr>
      <vt:lpstr>Звезда из фантиков:  На круглую картонную основу по кругу приклеиваются фантики от конфет (клей ПВА) </vt:lpstr>
      <vt:lpstr>Масленица</vt:lpstr>
      <vt:lpstr>Кукла домашняя масленица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ДЫМКОВСКАЯ ИГРУШКА </vt:lpstr>
      <vt:lpstr>Презентация PowerPoint</vt:lpstr>
      <vt:lpstr>Презентация PowerPoint</vt:lpstr>
      <vt:lpstr>Встреча весны</vt:lpstr>
      <vt:lpstr>Птички из соленого теста</vt:lpstr>
      <vt:lpstr>Птички из бумаги</vt:lpstr>
      <vt:lpstr>Птички из лоскутков</vt:lpstr>
      <vt:lpstr>Техника выполнения птички из лоскута</vt:lpstr>
      <vt:lpstr>Пасха Христова</vt:lpstr>
      <vt:lpstr>Пасхальные яйца</vt:lpstr>
      <vt:lpstr>Презентация PowerPoint</vt:lpstr>
      <vt:lpstr>Презентация PowerPoint</vt:lpstr>
      <vt:lpstr>Яйца объемные</vt:lpstr>
      <vt:lpstr>Подставки для яиц</vt:lpstr>
      <vt:lpstr> Троица</vt:lpstr>
      <vt:lpstr>Техника изготовления обрядовой куклы «Кукушечка»</vt:lpstr>
      <vt:lpstr>Презентация PowerPoint</vt:lpstr>
      <vt:lpstr>Кукла «Кукушка» в женском образе</vt:lpstr>
      <vt:lpstr>Презентация PowerPoint</vt:lpstr>
      <vt:lpstr>Козули – печенье в виде веночка</vt:lpstr>
      <vt:lpstr>Козули в виде венка из соленого теста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Осенины</dc:title>
  <dc:creator>User</dc:creator>
  <cp:lastModifiedBy>Анжелика</cp:lastModifiedBy>
  <cp:revision>209</cp:revision>
  <dcterms:created xsi:type="dcterms:W3CDTF">2013-10-15T16:58:17Z</dcterms:created>
  <dcterms:modified xsi:type="dcterms:W3CDTF">2023-01-16T07:09:07Z</dcterms:modified>
</cp:coreProperties>
</file>